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1"/>
  </p:sldMasterIdLst>
  <p:notesMasterIdLst>
    <p:notesMasterId r:id="rId33"/>
  </p:notesMasterIdLst>
  <p:sldIdLst>
    <p:sldId id="257" r:id="rId2"/>
    <p:sldId id="258" r:id="rId3"/>
    <p:sldId id="276" r:id="rId4"/>
    <p:sldId id="266" r:id="rId5"/>
    <p:sldId id="316" r:id="rId6"/>
    <p:sldId id="268" r:id="rId7"/>
    <p:sldId id="285" r:id="rId8"/>
    <p:sldId id="269" r:id="rId9"/>
    <p:sldId id="279" r:id="rId10"/>
    <p:sldId id="289" r:id="rId11"/>
    <p:sldId id="287" r:id="rId12"/>
    <p:sldId id="292" r:id="rId13"/>
    <p:sldId id="293" r:id="rId14"/>
    <p:sldId id="294" r:id="rId15"/>
    <p:sldId id="296" r:id="rId16"/>
    <p:sldId id="297" r:id="rId17"/>
    <p:sldId id="298" r:id="rId18"/>
    <p:sldId id="299" r:id="rId19"/>
    <p:sldId id="301" r:id="rId20"/>
    <p:sldId id="303" r:id="rId21"/>
    <p:sldId id="305" r:id="rId22"/>
    <p:sldId id="306" r:id="rId23"/>
    <p:sldId id="314" r:id="rId24"/>
    <p:sldId id="307" r:id="rId25"/>
    <p:sldId id="315" r:id="rId26"/>
    <p:sldId id="308" r:id="rId27"/>
    <p:sldId id="309" r:id="rId28"/>
    <p:sldId id="310" r:id="rId29"/>
    <p:sldId id="288" r:id="rId30"/>
    <p:sldId id="311" r:id="rId31"/>
    <p:sldId id="31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AD8"/>
    <a:srgbClr val="FF2F92"/>
    <a:srgbClr val="FF85FF"/>
    <a:srgbClr val="FF9300"/>
    <a:srgbClr val="D88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58"/>
    <p:restoredTop sz="90461"/>
  </p:normalViewPr>
  <p:slideViewPr>
    <p:cSldViewPr snapToGrid="0" snapToObjects="1">
      <p:cViewPr varScale="1">
        <p:scale>
          <a:sx n="59" d="100"/>
          <a:sy n="59" d="100"/>
        </p:scale>
        <p:origin x="12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1A8C98-DB76-2143-AA85-99D356A7DD14}" type="datetimeFigureOut">
              <a:rPr lang="en-GB" smtClean="0"/>
              <a:t>27/11/2025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62EF51-F3EA-E640-8278-E153A3AD6EA6}" type="slidenum">
              <a:rPr lang="en-GB" smtClean="0"/>
              <a:t>‹#›</a:t>
            </a:fld>
            <a:endParaRPr lang="en-GB"/>
          </a:p>
        </p:txBody>
      </p:sp>
    </p:spTree>
    <p:extLst>
      <p:ext uri="{BB962C8B-B14F-4D97-AF65-F5344CB8AC3E}">
        <p14:creationId xmlns:p14="http://schemas.microsoft.com/office/powerpoint/2010/main" val="174687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262EF51-F3EA-E640-8278-E153A3AD6EA6}" type="slidenum">
              <a:rPr lang="en-GB" smtClean="0"/>
              <a:t>3</a:t>
            </a:fld>
            <a:endParaRPr lang="en-GB"/>
          </a:p>
        </p:txBody>
      </p:sp>
    </p:spTree>
    <p:extLst>
      <p:ext uri="{BB962C8B-B14F-4D97-AF65-F5344CB8AC3E}">
        <p14:creationId xmlns:p14="http://schemas.microsoft.com/office/powerpoint/2010/main" val="455060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Already discussed, most likely. </a:t>
            </a:r>
          </a:p>
        </p:txBody>
      </p:sp>
      <p:sp>
        <p:nvSpPr>
          <p:cNvPr id="4" name="Slide Number Placeholder 3"/>
          <p:cNvSpPr>
            <a:spLocks noGrp="1"/>
          </p:cNvSpPr>
          <p:nvPr>
            <p:ph type="sldNum" sz="quarter" idx="5"/>
          </p:nvPr>
        </p:nvSpPr>
        <p:spPr/>
        <p:txBody>
          <a:bodyPr/>
          <a:lstStyle/>
          <a:p>
            <a:fld id="{6262EF51-F3EA-E640-8278-E153A3AD6EA6}" type="slidenum">
              <a:rPr lang="en-GB" smtClean="0"/>
              <a:t>5</a:t>
            </a:fld>
            <a:endParaRPr lang="en-GB"/>
          </a:p>
        </p:txBody>
      </p:sp>
    </p:spTree>
    <p:extLst>
      <p:ext uri="{BB962C8B-B14F-4D97-AF65-F5344CB8AC3E}">
        <p14:creationId xmlns:p14="http://schemas.microsoft.com/office/powerpoint/2010/main" val="339776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Teaching </a:t>
            </a:r>
          </a:p>
          <a:p>
            <a:r>
              <a:rPr lang="en-US" dirty="0"/>
              <a:t>Targeted intervention</a:t>
            </a:r>
          </a:p>
          <a:p>
            <a:r>
              <a:rPr lang="en-US" dirty="0"/>
              <a:t>Regular revisiting of material </a:t>
            </a:r>
          </a:p>
          <a:p>
            <a:r>
              <a:rPr lang="en-US" dirty="0"/>
              <a:t>Starters in </a:t>
            </a:r>
            <a:r>
              <a:rPr lang="en-US" dirty="0" err="1"/>
              <a:t>Maths</a:t>
            </a:r>
            <a:r>
              <a:rPr lang="en-US" dirty="0"/>
              <a:t> and English </a:t>
            </a:r>
          </a:p>
          <a:p>
            <a:r>
              <a:rPr lang="en-US" dirty="0"/>
              <a:t>CGP books </a:t>
            </a:r>
          </a:p>
          <a:p>
            <a:r>
              <a:rPr lang="en-US" dirty="0"/>
              <a:t>Reading lots – echo reading and guided reading </a:t>
            </a:r>
          </a:p>
          <a:p>
            <a:r>
              <a:rPr lang="en-US" dirty="0"/>
              <a:t>Regular testing </a:t>
            </a:r>
          </a:p>
        </p:txBody>
      </p:sp>
      <p:sp>
        <p:nvSpPr>
          <p:cNvPr id="4" name="Slide Number Placeholder 3"/>
          <p:cNvSpPr>
            <a:spLocks noGrp="1"/>
          </p:cNvSpPr>
          <p:nvPr>
            <p:ph type="sldNum" sz="quarter" idx="5"/>
          </p:nvPr>
        </p:nvSpPr>
        <p:spPr/>
        <p:txBody>
          <a:bodyPr/>
          <a:lstStyle/>
          <a:p>
            <a:fld id="{6262EF51-F3EA-E640-8278-E153A3AD6EA6}" type="slidenum">
              <a:rPr lang="en-GB" smtClean="0"/>
              <a:t>8</a:t>
            </a:fld>
            <a:endParaRPr lang="en-GB"/>
          </a:p>
        </p:txBody>
      </p:sp>
    </p:spTree>
    <p:extLst>
      <p:ext uri="{BB962C8B-B14F-4D97-AF65-F5344CB8AC3E}">
        <p14:creationId xmlns:p14="http://schemas.microsoft.com/office/powerpoint/2010/main" val="2271113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Outdoor learning </a:t>
            </a:r>
          </a:p>
        </p:txBody>
      </p:sp>
      <p:sp>
        <p:nvSpPr>
          <p:cNvPr id="4" name="Slide Number Placeholder 3"/>
          <p:cNvSpPr>
            <a:spLocks noGrp="1"/>
          </p:cNvSpPr>
          <p:nvPr>
            <p:ph type="sldNum" sz="quarter" idx="5"/>
          </p:nvPr>
        </p:nvSpPr>
        <p:spPr/>
        <p:txBody>
          <a:bodyPr/>
          <a:lstStyle/>
          <a:p>
            <a:fld id="{6262EF51-F3EA-E640-8278-E153A3AD6EA6}" type="slidenum">
              <a:rPr lang="en-GB" smtClean="0"/>
              <a:t>11</a:t>
            </a:fld>
            <a:endParaRPr lang="en-GB"/>
          </a:p>
        </p:txBody>
      </p:sp>
    </p:spTree>
    <p:extLst>
      <p:ext uri="{BB962C8B-B14F-4D97-AF65-F5344CB8AC3E}">
        <p14:creationId xmlns:p14="http://schemas.microsoft.com/office/powerpoint/2010/main" val="422252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1952F-EB29-8949-A809-280550F1F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C8D0F47-A2AF-8D4F-B4A8-D972908BBF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0906AA-BFAC-E94E-86E2-1F01CA7DC007}"/>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CDFD8E6D-CAAB-AF40-AF15-F41B02EEE4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5B4CF1-7E72-5641-A27A-3DAB51184374}"/>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2661309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C28F5-639D-DA41-B609-2A9EBBE427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613B13-E925-6B48-BDF8-6D6C5A16509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1BD700-C4C8-8948-A597-A1C365F01E53}"/>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3AD3A081-F544-7446-8AC5-E9FB654DA3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A35342-C283-F849-A79E-0DCA5A44936A}"/>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3378452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35620-1AE0-BB42-BA31-6D06567AC2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B6763F-807D-6549-A02C-7DB2FE863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48A8CE5-CB55-6B45-B244-E49EC17B7CC7}"/>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F5631E15-5C0B-8F44-ACEF-8C8302DE57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F776A9-8BBE-6649-9E20-74CF51759AD2}"/>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3060047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B0E19-7EB0-0446-8913-84CFA89D60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DEC2AF-6F87-3F43-A15F-70F3B3A30DD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E53D93-7F9F-744F-8C89-CFBF0191B6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14A6C6-E38B-994C-A3A6-E19BA595A292}"/>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6" name="Footer Placeholder 5">
            <a:extLst>
              <a:ext uri="{FF2B5EF4-FFF2-40B4-BE49-F238E27FC236}">
                <a16:creationId xmlns:a16="http://schemas.microsoft.com/office/drawing/2014/main" id="{73FF16C3-4BC6-7848-933D-066998E47D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78360-228D-6042-928A-961BE046DED6}"/>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1436016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78421-A5A1-6344-8653-94CF9FE91B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D904C8-9AF6-FE48-BFEA-BAB1212E26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4EEF70E-1718-AF4F-805C-04B5B2400A5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58AF2B-9B2F-D24A-B81E-BEEB7ADD18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27A6530-61B4-EE42-B852-8BE95B918E4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84F0294-605E-3841-9D5F-E01CDA6AD1AE}"/>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8" name="Footer Placeholder 7">
            <a:extLst>
              <a:ext uri="{FF2B5EF4-FFF2-40B4-BE49-F238E27FC236}">
                <a16:creationId xmlns:a16="http://schemas.microsoft.com/office/drawing/2014/main" id="{14008053-677F-8149-BE31-6CECD1D581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BB15943-36F3-5748-AD51-793FBF993DD2}"/>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111055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D37CA-78BC-9F4E-A123-A16B20182F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DC783C-A0D1-CF45-BE54-C23D1984C8CF}"/>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4" name="Footer Placeholder 3">
            <a:extLst>
              <a:ext uri="{FF2B5EF4-FFF2-40B4-BE49-F238E27FC236}">
                <a16:creationId xmlns:a16="http://schemas.microsoft.com/office/drawing/2014/main" id="{87C5E640-7A5F-784E-9F97-A52D58E347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6DD748-0484-A54C-B3A4-E66245F85458}"/>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3889739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0C81F6-6D5C-0444-A7FD-A549C5DD2501}"/>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3" name="Footer Placeholder 2">
            <a:extLst>
              <a:ext uri="{FF2B5EF4-FFF2-40B4-BE49-F238E27FC236}">
                <a16:creationId xmlns:a16="http://schemas.microsoft.com/office/drawing/2014/main" id="{00D68543-7889-1140-9BE7-4CB87C3537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1EB01FC-13A0-4046-8E26-51F55418716C}"/>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95869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774FB-CB7E-EA42-89D1-5CB567321E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A5C8D5A-75BC-B74A-B074-07A1E45EB0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3C958E-BB3B-614C-BD59-6485318668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E49304-FA1F-CD47-86D0-810AC0437AFA}"/>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6" name="Footer Placeholder 5">
            <a:extLst>
              <a:ext uri="{FF2B5EF4-FFF2-40B4-BE49-F238E27FC236}">
                <a16:creationId xmlns:a16="http://schemas.microsoft.com/office/drawing/2014/main" id="{8F768EF8-C373-AE46-9207-592A1896F3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1294B4-0C63-8A46-BDEC-AD65E4110C64}"/>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4025979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BE907-5DB9-7848-A0CC-1428649029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1F2FE3-5502-CD41-A94B-2DA8608AD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58D59-1D00-6744-9E46-D5B64634FC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269D563-A1CD-BD40-B747-BC104102A944}"/>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6" name="Footer Placeholder 5">
            <a:extLst>
              <a:ext uri="{FF2B5EF4-FFF2-40B4-BE49-F238E27FC236}">
                <a16:creationId xmlns:a16="http://schemas.microsoft.com/office/drawing/2014/main" id="{AF14915A-D958-0642-8B83-46167B41B1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22EA8C-EFAE-994D-A5C6-F2CA87DE1169}"/>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401231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32947-BC1D-D64D-AD62-B7B6D2CB3B9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F2BCD9-CFD7-224C-8603-E86C5DCBD7C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32057E-6BD4-264B-BB0A-D5451F966C93}"/>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C4B26279-E7CB-024D-A8C6-08CCA09D68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2D2CE2-24BC-FD4D-9C88-7B7EE084F14F}"/>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131762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FF332B-DB3A-3F4E-BD2E-E9E2676CCD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1B8B4C-74A6-0447-A832-337DDC6D0F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BCA368-0A40-AB44-AC81-6E433E226778}"/>
              </a:ext>
            </a:extLst>
          </p:cNvPr>
          <p:cNvSpPr>
            <a:spLocks noGrp="1"/>
          </p:cNvSpPr>
          <p:nvPr>
            <p:ph type="dt" sz="half" idx="10"/>
          </p:nvPr>
        </p:nvSpPr>
        <p:spPr/>
        <p:txBody>
          <a:body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347B1154-7DE1-ED4E-92CD-876F078600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A82081-B7A8-AD41-9DB3-564DFCE0C045}"/>
              </a:ext>
            </a:extLst>
          </p:cNvPr>
          <p:cNvSpPr>
            <a:spLocks noGrp="1"/>
          </p:cNvSpPr>
          <p:nvPr>
            <p:ph type="sldNum" sz="quarter" idx="12"/>
          </p:nvPr>
        </p:nvSpPr>
        <p:spPr/>
        <p:txBody>
          <a:bodyPr/>
          <a:lstStyle/>
          <a:p>
            <a:fld id="{A6709B72-4894-3C40-A411-59DE927170DE}" type="slidenum">
              <a:rPr lang="en-GB" smtClean="0"/>
              <a:t>‹#›</a:t>
            </a:fld>
            <a:endParaRPr lang="en-GB"/>
          </a:p>
        </p:txBody>
      </p:sp>
    </p:spTree>
    <p:extLst>
      <p:ext uri="{BB962C8B-B14F-4D97-AF65-F5344CB8AC3E}">
        <p14:creationId xmlns:p14="http://schemas.microsoft.com/office/powerpoint/2010/main" val="101137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
        <p:nvSpPr>
          <p:cNvPr id="7" name="Rectangle 6"/>
          <p:cNvSpPr/>
          <p:nvPr/>
        </p:nvSpPr>
        <p:spPr>
          <a:xfrm>
            <a:off x="0" y="4917990"/>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charset="0"/>
              <a:ea typeface="Century Gothic" charset="0"/>
              <a:cs typeface="Century Gothic" charset="0"/>
            </a:endParaRPr>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atin typeface="Century Gothic" charset="0"/>
                <a:ea typeface="Century Gothic" charset="0"/>
                <a:cs typeface="Century Gothic" charset="0"/>
              </a:defRPr>
            </a:lvl1pPr>
          </a:lstStyle>
          <a:p>
            <a:r>
              <a:rPr lang="en-US"/>
              <a:t>Click to edit Master title style</a:t>
            </a:r>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ACE737-706F-3440-99F1-F87CFD04E7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58FD7E-1DD7-C345-9D16-FE6BDB58C4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70FC97-1EEC-E344-820F-5C90301B7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FCC15C-B1CA-4A45-9BB5-34536A322005}" type="datetimeFigureOut">
              <a:rPr lang="en-GB" smtClean="0"/>
              <a:t>27/11/2025</a:t>
            </a:fld>
            <a:endParaRPr lang="en-GB"/>
          </a:p>
        </p:txBody>
      </p:sp>
      <p:sp>
        <p:nvSpPr>
          <p:cNvPr id="5" name="Footer Placeholder 4">
            <a:extLst>
              <a:ext uri="{FF2B5EF4-FFF2-40B4-BE49-F238E27FC236}">
                <a16:creationId xmlns:a16="http://schemas.microsoft.com/office/drawing/2014/main" id="{298C7F19-8AC1-3746-A3DF-E0628203D6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35DAE0-5F2A-0647-89DB-7103D1873E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709B72-4894-3C40-A411-59DE927170DE}" type="slidenum">
              <a:rPr lang="en-GB" smtClean="0"/>
              <a:t>‹#›</a:t>
            </a:fld>
            <a:endParaRPr lang="en-GB"/>
          </a:p>
        </p:txBody>
      </p:sp>
    </p:spTree>
    <p:extLst>
      <p:ext uri="{BB962C8B-B14F-4D97-AF65-F5344CB8AC3E}">
        <p14:creationId xmlns:p14="http://schemas.microsoft.com/office/powerpoint/2010/main" val="94993400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tif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6.tiff"/><Relationship Id="rId7" Type="http://schemas.openxmlformats.org/officeDocument/2006/relationships/image" Target="../media/image19.png"/><Relationship Id="rId2" Type="http://schemas.openxmlformats.org/officeDocument/2006/relationships/image" Target="../media/image15.tiff"/><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18.tiff"/><Relationship Id="rId4" Type="http://schemas.openxmlformats.org/officeDocument/2006/relationships/image" Target="../media/image17.tiff"/></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0.jpeg"/><Relationship Id="rId7"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hyperlink" Target="https://www.google.co.uk/url?sa=i&amp;rct=j&amp;q=&amp;esrc=s&amp;source=images&amp;cd=&amp;cad=rja&amp;uact=8&amp;ved=0ahUKEwiqucbDvfzKAhXGPhQKHRdxD-sQjRwIBw&amp;url=http://www.westropprimaryschool.co.uk/curriculum/numeracy/&amp;psig=AFQjCNEPYutfvuEhjVk3nc6-U_ALkT9YuQ&amp;ust=1455718868429466" TargetMode="Externa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9.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9.tif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9.tif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39089" cy="1609344"/>
          </a:xfrm>
        </p:spPr>
        <p:txBody>
          <a:bodyPr>
            <a:normAutofit/>
          </a:bodyPr>
          <a:lstStyle/>
          <a:p>
            <a:pPr algn="r"/>
            <a:r>
              <a:rPr lang="en-GB" sz="4400" b="1" cap="none" dirty="0">
                <a:solidFill>
                  <a:srgbClr val="0070C0"/>
                </a:solidFill>
                <a:latin typeface="Gill Sans MT" panose="020B0502020104020203" pitchFamily="34" charset="77"/>
                <a:ea typeface="Century Gothic" charset="0"/>
                <a:cs typeface="Century Gothic" charset="0"/>
              </a:rPr>
              <a:t>2026 KS2 SATs </a:t>
            </a:r>
            <a:endParaRPr lang="en-GB" sz="4400" b="1" dirty="0">
              <a:solidFill>
                <a:srgbClr val="0070C0"/>
              </a:solidFill>
              <a:latin typeface="Gill Sans MT" panose="020B0502020104020203" pitchFamily="34" charset="77"/>
              <a:ea typeface="Century Gothic" charset="0"/>
              <a:cs typeface="Century Gothic" charset="0"/>
            </a:endParaRPr>
          </a:p>
        </p:txBody>
      </p:sp>
      <p:sp>
        <p:nvSpPr>
          <p:cNvPr id="7" name="Content Placeholder 2"/>
          <p:cNvSpPr>
            <a:spLocks noGrp="1"/>
          </p:cNvSpPr>
          <p:nvPr>
            <p:ph idx="1"/>
          </p:nvPr>
        </p:nvSpPr>
        <p:spPr>
          <a:xfrm>
            <a:off x="303925" y="2348114"/>
            <a:ext cx="6234036" cy="3915526"/>
          </a:xfrm>
        </p:spPr>
        <p:txBody>
          <a:bodyPr>
            <a:noAutofit/>
          </a:bodyPr>
          <a:lstStyle/>
          <a:p>
            <a:pPr marL="0" indent="0" algn="ctr">
              <a:buNone/>
            </a:pPr>
            <a:r>
              <a:rPr lang="en-GB" sz="2400" b="1" i="1" u="sng" dirty="0">
                <a:solidFill>
                  <a:srgbClr val="0070C0"/>
                </a:solidFill>
                <a:latin typeface="Gill Sans MT" panose="020B0502020104020203" pitchFamily="34" charset="77"/>
                <a:ea typeface="Century Gothic" charset="0"/>
                <a:cs typeface="Century Gothic" charset="0"/>
              </a:rPr>
              <a:t>Welcome to the SATS Information Evening</a:t>
            </a:r>
          </a:p>
          <a:p>
            <a:pPr marL="0" indent="0" algn="ctr">
              <a:buNone/>
            </a:pPr>
            <a:r>
              <a:rPr lang="en-GB" dirty="0">
                <a:solidFill>
                  <a:srgbClr val="0070C0"/>
                </a:solidFill>
                <a:latin typeface="Gill Sans MT" panose="020B0502020104020203" pitchFamily="34" charset="77"/>
                <a:ea typeface="Century Gothic" charset="0"/>
                <a:cs typeface="Century Gothic" charset="0"/>
              </a:rPr>
              <a:t>What will you find out about tonight?</a:t>
            </a:r>
          </a:p>
          <a:p>
            <a:pPr marL="0" indent="0" algn="ctr">
              <a:buNone/>
            </a:pPr>
            <a:endParaRPr lang="en-GB" dirty="0">
              <a:solidFill>
                <a:srgbClr val="0070C0"/>
              </a:solidFill>
              <a:latin typeface="Gill Sans MT" panose="020B0502020104020203" pitchFamily="34" charset="77"/>
              <a:ea typeface="Century Gothic" charset="0"/>
              <a:cs typeface="Century Gothic" charset="0"/>
            </a:endParaRPr>
          </a:p>
          <a:p>
            <a:pPr marL="14288" lvl="1" indent="0" algn="ctr">
              <a:buNone/>
            </a:pPr>
            <a:r>
              <a:rPr lang="en-GB" sz="2000" i="1" dirty="0">
                <a:latin typeface="Gill Sans MT" panose="020B0502020104020203" pitchFamily="34" charset="77"/>
                <a:ea typeface="Century Gothic" charset="0"/>
                <a:cs typeface="Century Gothic" charset="0"/>
              </a:rPr>
              <a:t>What are SATs and why do we have them?</a:t>
            </a:r>
          </a:p>
          <a:p>
            <a:pPr marL="14288" lvl="1" indent="0" algn="ctr">
              <a:buNone/>
            </a:pPr>
            <a:r>
              <a:rPr lang="en-GB" sz="2000" i="1" dirty="0">
                <a:latin typeface="Gill Sans MT" panose="020B0502020104020203" pitchFamily="34" charset="77"/>
                <a:ea typeface="Century Gothic" charset="0"/>
                <a:cs typeface="Century Gothic" charset="0"/>
              </a:rPr>
              <a:t>What do the SATs assess?</a:t>
            </a:r>
          </a:p>
          <a:p>
            <a:pPr marL="14288" lvl="1" indent="0" algn="ctr">
              <a:buNone/>
            </a:pPr>
            <a:r>
              <a:rPr lang="en-GB" sz="2000" i="1" dirty="0">
                <a:latin typeface="Gill Sans MT" panose="020B0502020104020203" pitchFamily="34" charset="77"/>
                <a:ea typeface="Century Gothic" charset="0"/>
                <a:cs typeface="Century Gothic" charset="0"/>
              </a:rPr>
              <a:t>What SATs will my child be taking?</a:t>
            </a:r>
          </a:p>
          <a:p>
            <a:pPr marL="14288" lvl="1" indent="0" algn="ctr">
              <a:buNone/>
            </a:pPr>
            <a:r>
              <a:rPr lang="en-GB" sz="2000" i="1" dirty="0">
                <a:latin typeface="Gill Sans MT" panose="020B0502020104020203" pitchFamily="34" charset="77"/>
                <a:ea typeface="Century Gothic" charset="0"/>
                <a:cs typeface="Century Gothic" charset="0"/>
              </a:rPr>
              <a:t>When will my child and I find out their results?</a:t>
            </a:r>
          </a:p>
          <a:p>
            <a:pPr marL="14288" lvl="1" indent="0" algn="ctr">
              <a:buNone/>
            </a:pPr>
            <a:r>
              <a:rPr lang="en-GB" sz="2000" i="1" dirty="0">
                <a:latin typeface="Gill Sans MT" panose="020B0502020104020203" pitchFamily="34" charset="77"/>
                <a:ea typeface="Century Gothic" charset="0"/>
                <a:cs typeface="Century Gothic" charset="0"/>
              </a:rPr>
              <a:t>What are Potton Primary School doing to support my child?</a:t>
            </a:r>
          </a:p>
          <a:p>
            <a:pPr marL="14288" lvl="1" indent="0" algn="ctr">
              <a:buNone/>
            </a:pPr>
            <a:r>
              <a:rPr lang="en-GB" sz="2000" i="1" dirty="0">
                <a:latin typeface="Gill Sans MT" panose="020B0502020104020203" pitchFamily="34" charset="77"/>
                <a:ea typeface="Century Gothic" charset="0"/>
                <a:cs typeface="Century Gothic" charset="0"/>
              </a:rPr>
              <a:t>What could I do at home to support my child?</a:t>
            </a:r>
          </a:p>
          <a:p>
            <a:pPr marL="14288" lvl="1" indent="0" algn="ctr">
              <a:buNone/>
            </a:pPr>
            <a:r>
              <a:rPr lang="en-GB" sz="2000" i="1" dirty="0">
                <a:latin typeface="Gill Sans MT" panose="020B0502020104020203" pitchFamily="34" charset="77"/>
                <a:ea typeface="Century Gothic" charset="0"/>
                <a:cs typeface="Century Gothic" charset="0"/>
              </a:rPr>
              <a:t>How can I support my child in Maths, Reading and Grammar?</a:t>
            </a:r>
          </a:p>
        </p:txBody>
      </p:sp>
      <p:sp>
        <p:nvSpPr>
          <p:cNvPr id="2" name="Rectangle 1"/>
          <p:cNvSpPr/>
          <p:nvPr/>
        </p:nvSpPr>
        <p:spPr>
          <a:xfrm>
            <a:off x="6903721" y="5640815"/>
            <a:ext cx="4778526" cy="800219"/>
          </a:xfrm>
          <a:prstGeom prst="rect">
            <a:avLst/>
          </a:prstGeom>
        </p:spPr>
        <p:txBody>
          <a:bodyPr wrap="square">
            <a:spAutoFit/>
          </a:bodyPr>
          <a:lstStyle/>
          <a:p>
            <a:pPr algn="ctr"/>
            <a:r>
              <a:rPr lang="en-GB" dirty="0">
                <a:latin typeface="Gill Sans MT" panose="020B0502020104020203" pitchFamily="34" charset="77"/>
                <a:ea typeface="Century Gothic" charset="0"/>
                <a:cs typeface="Century Gothic" charset="0"/>
              </a:rPr>
              <a:t>The KS2 SATs take place the week beginning:</a:t>
            </a:r>
          </a:p>
          <a:p>
            <a:pPr algn="ctr"/>
            <a:r>
              <a:rPr lang="en-GB" sz="2800" dirty="0">
                <a:solidFill>
                  <a:srgbClr val="0070C0"/>
                </a:solidFill>
                <a:latin typeface="Gill Sans MT" panose="020B0502020104020203" pitchFamily="34" charset="77"/>
                <a:ea typeface="Century Gothic" charset="0"/>
                <a:cs typeface="Century Gothic" charset="0"/>
              </a:rPr>
              <a:t>Monday 11</a:t>
            </a:r>
            <a:r>
              <a:rPr lang="en-GB" sz="2800" baseline="30000" dirty="0">
                <a:solidFill>
                  <a:srgbClr val="0070C0"/>
                </a:solidFill>
                <a:latin typeface="Gill Sans MT" panose="020B0502020104020203" pitchFamily="34" charset="77"/>
                <a:ea typeface="Century Gothic" charset="0"/>
                <a:cs typeface="Century Gothic" charset="0"/>
              </a:rPr>
              <a:t>th</a:t>
            </a:r>
            <a:r>
              <a:rPr lang="en-GB" sz="2800" dirty="0">
                <a:solidFill>
                  <a:srgbClr val="0070C0"/>
                </a:solidFill>
                <a:latin typeface="Gill Sans MT" panose="020B0502020104020203" pitchFamily="34" charset="77"/>
                <a:ea typeface="Century Gothic" charset="0"/>
                <a:cs typeface="Century Gothic" charset="0"/>
              </a:rPr>
              <a:t> May 2026</a:t>
            </a:r>
          </a:p>
        </p:txBody>
      </p:sp>
      <p:pic>
        <p:nvPicPr>
          <p:cNvPr id="9" name="Picture 2" descr="http://www.greateratlantachristian.org/image/_academics/lightbul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743" y="1831046"/>
            <a:ext cx="2289045" cy="34065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rc0.responsive.io/webp/w=250/http:/www.fcbinferno.com/wp-content/uploads/2014/04/DOF_logo-500x250.jpg"/>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43158" y="204167"/>
            <a:ext cx="1770244" cy="103263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82440" y="1085843"/>
            <a:ext cx="7560573" cy="523220"/>
          </a:xfrm>
          <a:prstGeom prst="rect">
            <a:avLst/>
          </a:prstGeom>
        </p:spPr>
        <p:txBody>
          <a:bodyPr wrap="square">
            <a:spAutoFit/>
          </a:bodyPr>
          <a:lstStyle/>
          <a:p>
            <a:pPr algn="r"/>
            <a:r>
              <a:rPr lang="en-GB" sz="2800" b="1" i="1" dirty="0">
                <a:solidFill>
                  <a:schemeClr val="bg1">
                    <a:lumMod val="50000"/>
                  </a:schemeClr>
                </a:solidFill>
                <a:latin typeface="Gill Sans MT" panose="020B0502020104020203" pitchFamily="34" charset="77"/>
                <a:ea typeface="Century Gothic" charset="0"/>
                <a:cs typeface="Century Gothic" charset="0"/>
              </a:rPr>
              <a:t>Family Information Evening. </a:t>
            </a:r>
          </a:p>
        </p:txBody>
      </p:sp>
      <p:pic>
        <p:nvPicPr>
          <p:cNvPr id="5" name="Picture 4">
            <a:extLst>
              <a:ext uri="{FF2B5EF4-FFF2-40B4-BE49-F238E27FC236}">
                <a16:creationId xmlns:a16="http://schemas.microsoft.com/office/drawing/2014/main" id="{A72743B7-939E-48F2-8279-6003A3FBA83C}"/>
              </a:ext>
            </a:extLst>
          </p:cNvPr>
          <p:cNvPicPr>
            <a:picLocks noChangeAspect="1"/>
          </p:cNvPicPr>
          <p:nvPr/>
        </p:nvPicPr>
        <p:blipFill>
          <a:blip r:embed="rId4"/>
          <a:stretch>
            <a:fillRect/>
          </a:stretch>
        </p:blipFill>
        <p:spPr>
          <a:xfrm>
            <a:off x="1913402" y="0"/>
            <a:ext cx="1300403" cy="1300403"/>
          </a:xfrm>
          <a:prstGeom prst="rect">
            <a:avLst/>
          </a:prstGeom>
        </p:spPr>
      </p:pic>
    </p:spTree>
    <p:extLst>
      <p:ext uri="{BB962C8B-B14F-4D97-AF65-F5344CB8AC3E}">
        <p14:creationId xmlns:p14="http://schemas.microsoft.com/office/powerpoint/2010/main" val="168325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3200" b="1" cap="none" dirty="0">
                <a:latin typeface="Gill Sans Ultra Bold" panose="020B0A02020104020203" pitchFamily="34" charset="77"/>
                <a:ea typeface="Century Gothic" charset="0"/>
                <a:cs typeface="Century Gothic" charset="0"/>
              </a:rPr>
              <a:t>What’s the point?</a:t>
            </a:r>
            <a:endParaRPr lang="en-GB" sz="3200" b="1" dirty="0">
              <a:latin typeface="Gill Sans Ultra Bold" panose="020B0A02020104020203" pitchFamily="34" charset="77"/>
              <a:ea typeface="Century Gothic" charset="0"/>
              <a:cs typeface="Century Gothic" charset="0"/>
            </a:endParaRPr>
          </a:p>
        </p:txBody>
      </p:sp>
      <p:sp>
        <p:nvSpPr>
          <p:cNvPr id="7" name="Content Placeholder 2"/>
          <p:cNvSpPr>
            <a:spLocks noGrp="1"/>
          </p:cNvSpPr>
          <p:nvPr>
            <p:ph idx="1"/>
          </p:nvPr>
        </p:nvSpPr>
        <p:spPr>
          <a:xfrm>
            <a:off x="5820417" y="2198396"/>
            <a:ext cx="5665731" cy="3140952"/>
          </a:xfrm>
        </p:spPr>
        <p:txBody>
          <a:bodyPr>
            <a:noAutofit/>
          </a:bodyPr>
          <a:lstStyle/>
          <a:p>
            <a:pPr marL="0" indent="0" algn="ctr">
              <a:buNone/>
            </a:pPr>
            <a:r>
              <a:rPr lang="en-GB" sz="2400" dirty="0">
                <a:solidFill>
                  <a:schemeClr val="accent1">
                    <a:lumMod val="75000"/>
                  </a:schemeClr>
                </a:solidFill>
                <a:latin typeface="Gill Sans MT" panose="020B0502020104020203" pitchFamily="34" charset="77"/>
                <a:ea typeface="Century Gothic" charset="0"/>
                <a:cs typeface="Century Gothic" charset="0"/>
              </a:rPr>
              <a:t>According to the experts, SATs aren’t about passing or failing, but are </a:t>
            </a:r>
            <a:r>
              <a:rPr lang="en-GB" sz="2400" b="1" dirty="0">
                <a:solidFill>
                  <a:schemeClr val="accent1">
                    <a:lumMod val="75000"/>
                  </a:schemeClr>
                </a:solidFill>
                <a:latin typeface="Gill Sans MT" panose="020B0502020104020203" pitchFamily="34" charset="77"/>
                <a:ea typeface="Century Gothic" charset="0"/>
                <a:cs typeface="Century Gothic" charset="0"/>
              </a:rPr>
              <a:t>used to reflect the level your child is working at</a:t>
            </a:r>
            <a:r>
              <a:rPr lang="en-GB" sz="2400" dirty="0">
                <a:solidFill>
                  <a:schemeClr val="accent1">
                    <a:lumMod val="75000"/>
                  </a:schemeClr>
                </a:solidFill>
                <a:latin typeface="Gill Sans MT" panose="020B0502020104020203" pitchFamily="34" charset="77"/>
                <a:ea typeface="Century Gothic" charset="0"/>
                <a:cs typeface="Century Gothic" charset="0"/>
              </a:rPr>
              <a:t>. </a:t>
            </a:r>
          </a:p>
          <a:p>
            <a:pPr marL="0" indent="0" algn="ctr">
              <a:buNone/>
            </a:pPr>
            <a:endParaRPr lang="en-GB" sz="2400" dirty="0">
              <a:solidFill>
                <a:schemeClr val="accent1">
                  <a:lumMod val="75000"/>
                </a:schemeClr>
              </a:solidFill>
              <a:latin typeface="Gill Sans MT" panose="020B0502020104020203" pitchFamily="34" charset="77"/>
              <a:ea typeface="Century Gothic" charset="0"/>
              <a:cs typeface="Century Gothic" charset="0"/>
            </a:endParaRPr>
          </a:p>
          <a:p>
            <a:pPr marL="0" indent="0" algn="ctr">
              <a:buNone/>
            </a:pPr>
            <a:r>
              <a:rPr lang="en-GB" sz="2400" dirty="0">
                <a:solidFill>
                  <a:schemeClr val="accent1">
                    <a:lumMod val="75000"/>
                  </a:schemeClr>
                </a:solidFill>
                <a:latin typeface="Gill Sans MT" panose="020B0502020104020203" pitchFamily="34" charset="77"/>
                <a:ea typeface="Century Gothic" charset="0"/>
                <a:cs typeface="Century Gothic" charset="0"/>
              </a:rPr>
              <a:t>SATs shouldn’t be seen as a one-off period in the school calendar but as a part of the overall teaching your child receives throughout their education.</a:t>
            </a:r>
          </a:p>
        </p:txBody>
      </p:sp>
      <p:pic>
        <p:nvPicPr>
          <p:cNvPr id="10" name="Picture 2" descr="http://src0.responsive.io/webp/w=250/http:/www.fcbinferno.com/wp-content/uploads/2014/04/DOF_logo-500x250.jpg">
            <a:extLst>
              <a:ext uri="{FF2B5EF4-FFF2-40B4-BE49-F238E27FC236}">
                <a16:creationId xmlns:a16="http://schemas.microsoft.com/office/drawing/2014/main" id="{813E7C9E-9162-564A-AB23-52D883E4F7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1180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297F17-84F2-4BEA-D81E-59264D26D5CB}"/>
              </a:ext>
            </a:extLst>
          </p:cNvPr>
          <p:cNvPicPr>
            <a:picLocks noChangeAspect="1"/>
          </p:cNvPicPr>
          <p:nvPr/>
        </p:nvPicPr>
        <p:blipFill>
          <a:blip r:embed="rId3"/>
          <a:stretch>
            <a:fillRect/>
          </a:stretch>
        </p:blipFill>
        <p:spPr>
          <a:xfrm>
            <a:off x="1531729" y="1006598"/>
            <a:ext cx="2766805" cy="4072737"/>
          </a:xfrm>
          <a:prstGeom prst="rect">
            <a:avLst/>
          </a:prstGeom>
        </p:spPr>
      </p:pic>
      <p:pic>
        <p:nvPicPr>
          <p:cNvPr id="8" name="Picture 7">
            <a:extLst>
              <a:ext uri="{FF2B5EF4-FFF2-40B4-BE49-F238E27FC236}">
                <a16:creationId xmlns:a16="http://schemas.microsoft.com/office/drawing/2014/main" id="{44C2B809-AD3D-433F-A6B2-949C6C9A52DB}"/>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866856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3200" b="1" cap="none" dirty="0">
                <a:latin typeface="Gill Sans Ultra Bold" panose="020B0A02020104020203" pitchFamily="34" charset="77"/>
                <a:ea typeface="Century Gothic" charset="0"/>
                <a:cs typeface="Century Gothic" charset="0"/>
              </a:rPr>
              <a:t>What do the SATs assess?</a:t>
            </a:r>
            <a:endParaRPr lang="en-GB" sz="3200" b="1" dirty="0">
              <a:latin typeface="Gill Sans Ultra Bold" panose="020B0A02020104020203" pitchFamily="34" charset="77"/>
              <a:ea typeface="Century Gothic" charset="0"/>
              <a:cs typeface="Century Gothic" charset="0"/>
            </a:endParaRPr>
          </a:p>
        </p:txBody>
      </p:sp>
      <p:sp>
        <p:nvSpPr>
          <p:cNvPr id="7" name="Content Placeholder 2"/>
          <p:cNvSpPr>
            <a:spLocks noGrp="1"/>
          </p:cNvSpPr>
          <p:nvPr>
            <p:ph idx="1"/>
          </p:nvPr>
        </p:nvSpPr>
        <p:spPr>
          <a:xfrm>
            <a:off x="383628" y="1392631"/>
            <a:ext cx="6321972" cy="4072737"/>
          </a:xfrm>
        </p:spPr>
        <p:txBody>
          <a:bodyPr>
            <a:normAutofit lnSpcReduction="10000"/>
          </a:bodyPr>
          <a:lstStyle/>
          <a:p>
            <a:pPr marL="0" indent="0" algn="ctr">
              <a:buNone/>
            </a:pPr>
            <a:r>
              <a:rPr lang="en-GB" sz="2400" dirty="0">
                <a:solidFill>
                  <a:srgbClr val="0070C0"/>
                </a:solidFill>
                <a:latin typeface="Gill Sans MT" panose="020B0502020104020203" pitchFamily="34" charset="77"/>
                <a:ea typeface="Century Gothic" charset="0"/>
                <a:cs typeface="Century Gothic" charset="0"/>
              </a:rPr>
              <a:t>In essence, SATs help schools – and you – </a:t>
            </a:r>
            <a:r>
              <a:rPr lang="en-GB" sz="2400" b="1" dirty="0">
                <a:solidFill>
                  <a:srgbClr val="0070C0"/>
                </a:solidFill>
                <a:latin typeface="Gill Sans MT" panose="020B0502020104020203" pitchFamily="34" charset="77"/>
                <a:ea typeface="Century Gothic" charset="0"/>
                <a:cs typeface="Century Gothic" charset="0"/>
              </a:rPr>
              <a:t>learn more about your child's strengths and weaknesses.</a:t>
            </a:r>
          </a:p>
          <a:p>
            <a:pPr marL="0" indent="0" algn="ctr">
              <a:buNone/>
            </a:pPr>
            <a:r>
              <a:rPr lang="en-GB" sz="2400" dirty="0">
                <a:solidFill>
                  <a:srgbClr val="0070C0"/>
                </a:solidFill>
                <a:latin typeface="Gill Sans MT" panose="020B0502020104020203" pitchFamily="34" charset="77"/>
                <a:ea typeface="Century Gothic" charset="0"/>
                <a:cs typeface="Century Gothic" charset="0"/>
              </a:rPr>
              <a:t> </a:t>
            </a:r>
          </a:p>
          <a:p>
            <a:pPr marL="0" indent="0" algn="ctr">
              <a:buNone/>
            </a:pPr>
            <a:r>
              <a:rPr lang="en-GB" sz="2400" dirty="0">
                <a:solidFill>
                  <a:srgbClr val="0070C0"/>
                </a:solidFill>
                <a:latin typeface="Gill Sans MT" panose="020B0502020104020203" pitchFamily="34" charset="77"/>
                <a:ea typeface="Century Gothic" charset="0"/>
                <a:cs typeface="Century Gothic" charset="0"/>
              </a:rPr>
              <a:t>Schools and parents gain an understanding of what children have learned during KS2 and how they can compare to their peers in school and across the country. </a:t>
            </a:r>
          </a:p>
          <a:p>
            <a:pPr marL="0" indent="0" algn="ctr">
              <a:buNone/>
            </a:pPr>
            <a:endParaRPr lang="en-GB" sz="2400" dirty="0">
              <a:solidFill>
                <a:srgbClr val="0070C0"/>
              </a:solidFill>
              <a:latin typeface="Gill Sans MT" panose="020B0502020104020203" pitchFamily="34" charset="77"/>
              <a:ea typeface="Century Gothic" charset="0"/>
              <a:cs typeface="Century Gothic" charset="0"/>
            </a:endParaRPr>
          </a:p>
          <a:p>
            <a:pPr marL="0" indent="0" algn="ctr">
              <a:buNone/>
            </a:pPr>
            <a:r>
              <a:rPr lang="en-GB" sz="2400" dirty="0">
                <a:solidFill>
                  <a:srgbClr val="0070C0"/>
                </a:solidFill>
                <a:latin typeface="Gill Sans MT" panose="020B0502020104020203" pitchFamily="34" charset="77"/>
                <a:ea typeface="Century Gothic" charset="0"/>
                <a:cs typeface="Century Gothic" charset="0"/>
              </a:rPr>
              <a:t>They can also </a:t>
            </a:r>
            <a:r>
              <a:rPr lang="en-GB" sz="2400" b="1" dirty="0">
                <a:solidFill>
                  <a:srgbClr val="0070C0"/>
                </a:solidFill>
                <a:latin typeface="Gill Sans MT" panose="020B0502020104020203" pitchFamily="34" charset="77"/>
                <a:ea typeface="Century Gothic" charset="0"/>
                <a:cs typeface="Century Gothic" charset="0"/>
              </a:rPr>
              <a:t>measure how much each child improves from one Key Stage to another.</a:t>
            </a:r>
            <a:endParaRPr lang="en-GB" sz="2400" dirty="0">
              <a:solidFill>
                <a:srgbClr val="0070C0"/>
              </a:solidFill>
              <a:latin typeface="Gill Sans MT" panose="020B0502020104020203" pitchFamily="34" charset="77"/>
              <a:ea typeface="Century Gothic" charset="0"/>
              <a:cs typeface="Century Gothic" charset="0"/>
            </a:endParaRPr>
          </a:p>
        </p:txBody>
      </p:sp>
      <p:pic>
        <p:nvPicPr>
          <p:cNvPr id="3" name="Picture 2"/>
          <p:cNvPicPr>
            <a:picLocks noChangeAspect="1"/>
          </p:cNvPicPr>
          <p:nvPr/>
        </p:nvPicPr>
        <p:blipFill>
          <a:blip r:embed="rId3"/>
          <a:stretch>
            <a:fillRect/>
          </a:stretch>
        </p:blipFill>
        <p:spPr>
          <a:xfrm>
            <a:off x="7959033" y="2123112"/>
            <a:ext cx="2766805" cy="4072737"/>
          </a:xfrm>
          <a:prstGeom prst="rect">
            <a:avLst/>
          </a:prstGeom>
        </p:spPr>
      </p:pic>
      <p:pic>
        <p:nvPicPr>
          <p:cNvPr id="9" name="Picture 2" descr="http://src0.responsive.io/webp/w=250/http:/www.fcbinferno.com/wp-content/uploads/2014/04/DOF_logo-500x250.jpg">
            <a:extLst>
              <a:ext uri="{FF2B5EF4-FFF2-40B4-BE49-F238E27FC236}">
                <a16:creationId xmlns:a16="http://schemas.microsoft.com/office/drawing/2014/main" id="{EA7D5E9E-54AF-DC49-ADE2-24DAC26EF4F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717" t="11676" r="15695" b="9471"/>
          <a:stretch/>
        </p:blipFill>
        <p:spPr bwMode="auto">
          <a:xfrm>
            <a:off x="1287669" y="611435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9DF63FD-B9D9-48D0-9993-FE8497E735F8}"/>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832657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21116253"/>
              </p:ext>
            </p:extLst>
          </p:nvPr>
        </p:nvGraphicFramePr>
        <p:xfrm>
          <a:off x="1013688" y="1514173"/>
          <a:ext cx="10164624" cy="3829654"/>
        </p:xfrm>
        <a:graphic>
          <a:graphicData uri="http://schemas.openxmlformats.org/drawingml/2006/table">
            <a:tbl>
              <a:tblPr/>
              <a:tblGrid>
                <a:gridCol w="7052930">
                  <a:extLst>
                    <a:ext uri="{9D8B030D-6E8A-4147-A177-3AD203B41FA5}">
                      <a16:colId xmlns:a16="http://schemas.microsoft.com/office/drawing/2014/main" val="20000"/>
                    </a:ext>
                  </a:extLst>
                </a:gridCol>
                <a:gridCol w="3111694">
                  <a:extLst>
                    <a:ext uri="{9D8B030D-6E8A-4147-A177-3AD203B41FA5}">
                      <a16:colId xmlns:a16="http://schemas.microsoft.com/office/drawing/2014/main" val="20001"/>
                    </a:ext>
                  </a:extLst>
                </a:gridCol>
              </a:tblGrid>
              <a:tr h="365024">
                <a:tc>
                  <a:txBody>
                    <a:bodyPr/>
                    <a:lstStyle/>
                    <a:p>
                      <a:pPr algn="ctr"/>
                      <a:r>
                        <a:rPr lang="en-US" b="1" dirty="0">
                          <a:effectLst/>
                          <a:latin typeface="Gill Sans MT" panose="020B0502020104020203" pitchFamily="34" charset="77"/>
                          <a:ea typeface="Century Gothic" charset="0"/>
                          <a:cs typeface="Century Gothic" charset="0"/>
                        </a:rPr>
                        <a:t>Test</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a:r>
                        <a:rPr lang="en-US" b="1" dirty="0">
                          <a:effectLst/>
                          <a:latin typeface="Gill Sans MT" panose="020B0502020104020203" pitchFamily="34" charset="77"/>
                          <a:ea typeface="Century Gothic" charset="0"/>
                          <a:cs typeface="Century Gothic" charset="0"/>
                        </a:rPr>
                        <a:t>Date</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10000"/>
                  </a:ext>
                </a:extLst>
              </a:tr>
              <a:tr h="1033202">
                <a:tc>
                  <a:txBody>
                    <a:bodyPr/>
                    <a:lstStyle/>
                    <a:p>
                      <a:pPr algn="ctr" fontAlgn="t"/>
                      <a:r>
                        <a:rPr lang="en-US" b="1" dirty="0">
                          <a:effectLst/>
                          <a:latin typeface="Gill Sans MT" panose="020B0502020104020203" pitchFamily="34" charset="77"/>
                          <a:ea typeface="Century Gothic" charset="0"/>
                          <a:cs typeface="Century Gothic" charset="0"/>
                        </a:rPr>
                        <a:t>English Grammar, Punctuation and Spelling</a:t>
                      </a:r>
                      <a:endParaRPr lang="en-US" dirty="0">
                        <a:effectLst/>
                        <a:latin typeface="Gill Sans MT" panose="020B0502020104020203" pitchFamily="34" charset="77"/>
                        <a:ea typeface="Century Gothic" charset="0"/>
                        <a:cs typeface="Century Gothic" charset="0"/>
                      </a:endParaRPr>
                    </a:p>
                    <a:p>
                      <a:pPr algn="ctr" fontAlgn="t"/>
                      <a:r>
                        <a:rPr lang="en-US" dirty="0">
                          <a:effectLst/>
                          <a:latin typeface="Gill Sans MT" panose="020B0502020104020203" pitchFamily="34" charset="77"/>
                          <a:ea typeface="Century Gothic" charset="0"/>
                          <a:cs typeface="Century Gothic" charset="0"/>
                        </a:rPr>
                        <a:t>Paper 1: Short Answer Questions (45 minutes)</a:t>
                      </a:r>
                    </a:p>
                    <a:p>
                      <a:pPr algn="ctr" fontAlgn="t"/>
                      <a:r>
                        <a:rPr lang="en-US" dirty="0">
                          <a:effectLst/>
                          <a:latin typeface="Gill Sans MT" panose="020B0502020104020203" pitchFamily="34" charset="77"/>
                          <a:ea typeface="Century Gothic" charset="0"/>
                          <a:cs typeface="Century Gothic" charset="0"/>
                        </a:rPr>
                        <a:t>Paper 2:</a:t>
                      </a:r>
                      <a:r>
                        <a:rPr lang="en-US" baseline="0" dirty="0">
                          <a:effectLst/>
                          <a:latin typeface="Gill Sans MT" panose="020B0502020104020203" pitchFamily="34" charset="77"/>
                          <a:ea typeface="Century Gothic" charset="0"/>
                          <a:cs typeface="Century Gothic" charset="0"/>
                        </a:rPr>
                        <a:t> S</a:t>
                      </a:r>
                      <a:r>
                        <a:rPr lang="en-US" dirty="0">
                          <a:effectLst/>
                          <a:latin typeface="Gill Sans MT" panose="020B0502020104020203" pitchFamily="34" charset="77"/>
                          <a:ea typeface="Century Gothic" charset="0"/>
                          <a:cs typeface="Century Gothic" charset="0"/>
                        </a:rPr>
                        <a:t>pelling (15 minutes)</a:t>
                      </a: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33"/>
                    </a:solidFill>
                  </a:tcPr>
                </a:tc>
                <a:tc>
                  <a:txBody>
                    <a:bodyPr/>
                    <a:lstStyle/>
                    <a:p>
                      <a:pPr algn="ctr"/>
                      <a:r>
                        <a:rPr lang="en-US" b="1" dirty="0">
                          <a:effectLst/>
                          <a:latin typeface="Gill Sans MT" panose="020B0502020104020203" pitchFamily="34" charset="77"/>
                          <a:ea typeface="Century Gothic" charset="0"/>
                          <a:cs typeface="Century Gothic" charset="0"/>
                        </a:rPr>
                        <a:t>Monday 11</a:t>
                      </a:r>
                      <a:r>
                        <a:rPr lang="en-US" b="1" baseline="30000" dirty="0">
                          <a:effectLst/>
                          <a:latin typeface="Gill Sans MT" panose="020B0502020104020203" pitchFamily="34" charset="77"/>
                          <a:ea typeface="Century Gothic" charset="0"/>
                          <a:cs typeface="Century Gothic" charset="0"/>
                        </a:rPr>
                        <a:t>th</a:t>
                      </a:r>
                      <a:r>
                        <a:rPr lang="en-US" b="1" dirty="0">
                          <a:effectLst/>
                          <a:latin typeface="Gill Sans MT" panose="020B0502020104020203" pitchFamily="34" charset="77"/>
                          <a:ea typeface="Century Gothic" charset="0"/>
                          <a:cs typeface="Century Gothic" charset="0"/>
                        </a:rPr>
                        <a:t> May</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33"/>
                    </a:solidFill>
                  </a:tcPr>
                </a:tc>
                <a:extLst>
                  <a:ext uri="{0D108BD9-81ED-4DB2-BD59-A6C34878D82A}">
                    <a16:rowId xmlns:a16="http://schemas.microsoft.com/office/drawing/2014/main" val="10001"/>
                  </a:ext>
                </a:extLst>
              </a:tr>
              <a:tr h="699113">
                <a:tc>
                  <a:txBody>
                    <a:bodyPr/>
                    <a:lstStyle/>
                    <a:p>
                      <a:pPr algn="ctr" fontAlgn="t"/>
                      <a:r>
                        <a:rPr lang="en-US" b="1" dirty="0">
                          <a:effectLst/>
                          <a:latin typeface="Gill Sans MT" panose="020B0502020104020203" pitchFamily="34" charset="77"/>
                          <a:ea typeface="Century Gothic" charset="0"/>
                          <a:cs typeface="Century Gothic" charset="0"/>
                        </a:rPr>
                        <a:t>English Reading</a:t>
                      </a:r>
                      <a:endParaRPr lang="en-US" dirty="0">
                        <a:effectLst/>
                        <a:latin typeface="Gill Sans MT" panose="020B0502020104020203" pitchFamily="34" charset="77"/>
                        <a:ea typeface="Century Gothic" charset="0"/>
                        <a:cs typeface="Century Gothic" charset="0"/>
                      </a:endParaRPr>
                    </a:p>
                    <a:p>
                      <a:pPr algn="ctr" fontAlgn="t"/>
                      <a:r>
                        <a:rPr lang="en-US" dirty="0">
                          <a:effectLst/>
                          <a:latin typeface="Gill Sans MT" panose="020B0502020104020203" pitchFamily="34" charset="77"/>
                          <a:ea typeface="Century Gothic" charset="0"/>
                          <a:cs typeface="Century Gothic" charset="0"/>
                        </a:rPr>
                        <a:t>Reading comprehension (60 minutes)</a:t>
                      </a: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33"/>
                    </a:solidFill>
                  </a:tcPr>
                </a:tc>
                <a:tc>
                  <a:txBody>
                    <a:bodyPr/>
                    <a:lstStyle/>
                    <a:p>
                      <a:pPr algn="ctr"/>
                      <a:r>
                        <a:rPr lang="en-US" b="1" dirty="0">
                          <a:effectLst/>
                          <a:latin typeface="Gill Sans MT" panose="020B0502020104020203" pitchFamily="34" charset="77"/>
                          <a:ea typeface="Century Gothic" charset="0"/>
                          <a:cs typeface="Century Gothic" charset="0"/>
                        </a:rPr>
                        <a:t>Tuesday 12</a:t>
                      </a:r>
                      <a:r>
                        <a:rPr lang="en-US" b="1" baseline="30000" dirty="0">
                          <a:effectLst/>
                          <a:latin typeface="Gill Sans MT" panose="020B0502020104020203" pitchFamily="34" charset="77"/>
                          <a:ea typeface="Century Gothic" charset="0"/>
                          <a:cs typeface="Century Gothic" charset="0"/>
                        </a:rPr>
                        <a:t>th</a:t>
                      </a:r>
                      <a:r>
                        <a:rPr lang="en-US" b="1" dirty="0">
                          <a:effectLst/>
                          <a:latin typeface="Gill Sans MT" panose="020B0502020104020203" pitchFamily="34" charset="77"/>
                          <a:ea typeface="Century Gothic" charset="0"/>
                          <a:cs typeface="Century Gothic" charset="0"/>
                        </a:rPr>
                        <a:t> May</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33"/>
                    </a:solidFill>
                  </a:tcPr>
                </a:tc>
                <a:extLst>
                  <a:ext uri="{0D108BD9-81ED-4DB2-BD59-A6C34878D82A}">
                    <a16:rowId xmlns:a16="http://schemas.microsoft.com/office/drawing/2014/main" val="10002"/>
                  </a:ext>
                </a:extLst>
              </a:tr>
              <a:tr h="1033202">
                <a:tc>
                  <a:txBody>
                    <a:bodyPr/>
                    <a:lstStyle/>
                    <a:p>
                      <a:pPr algn="ctr" fontAlgn="t"/>
                      <a:r>
                        <a:rPr lang="en-US" b="1" dirty="0">
                          <a:effectLst/>
                          <a:latin typeface="Gill Sans MT" panose="020B0502020104020203" pitchFamily="34" charset="77"/>
                          <a:ea typeface="Century Gothic" charset="0"/>
                          <a:cs typeface="Century Gothic" charset="0"/>
                        </a:rPr>
                        <a:t>Mathematics</a:t>
                      </a:r>
                      <a:endParaRPr lang="en-US" dirty="0">
                        <a:effectLst/>
                        <a:latin typeface="Gill Sans MT" panose="020B0502020104020203" pitchFamily="34" charset="77"/>
                        <a:ea typeface="Century Gothic" charset="0"/>
                        <a:cs typeface="Century Gothic" charset="0"/>
                      </a:endParaRPr>
                    </a:p>
                    <a:p>
                      <a:pPr algn="ctr" fontAlgn="t"/>
                      <a:r>
                        <a:rPr lang="en-US" dirty="0">
                          <a:effectLst/>
                          <a:latin typeface="Gill Sans MT" panose="020B0502020104020203" pitchFamily="34" charset="77"/>
                          <a:ea typeface="Century Gothic" charset="0"/>
                          <a:cs typeface="Century Gothic" charset="0"/>
                        </a:rPr>
                        <a:t>Paper 1:  Arithmetic (30 minutes)</a:t>
                      </a:r>
                    </a:p>
                    <a:p>
                      <a:pPr algn="ctr" fontAlgn="t"/>
                      <a:r>
                        <a:rPr lang="en-US" dirty="0">
                          <a:effectLst/>
                          <a:latin typeface="Gill Sans MT" panose="020B0502020104020203" pitchFamily="34" charset="77"/>
                          <a:ea typeface="Century Gothic" charset="0"/>
                          <a:cs typeface="Century Gothic" charset="0"/>
                        </a:rPr>
                        <a:t>Paper 2: Reasoning (40 minutes)</a:t>
                      </a: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algn="ctr"/>
                      <a:r>
                        <a:rPr lang="en-US" b="1" dirty="0">
                          <a:effectLst/>
                          <a:latin typeface="Gill Sans MT" panose="020B0502020104020203" pitchFamily="34" charset="77"/>
                          <a:ea typeface="Century Gothic" charset="0"/>
                          <a:cs typeface="Century Gothic" charset="0"/>
                        </a:rPr>
                        <a:t>Wednesday 13</a:t>
                      </a:r>
                      <a:r>
                        <a:rPr lang="en-US" b="1" baseline="30000" dirty="0">
                          <a:effectLst/>
                          <a:latin typeface="Gill Sans MT" panose="020B0502020104020203" pitchFamily="34" charset="77"/>
                          <a:ea typeface="Century Gothic" charset="0"/>
                          <a:cs typeface="Century Gothic" charset="0"/>
                        </a:rPr>
                        <a:t>th</a:t>
                      </a:r>
                      <a:r>
                        <a:rPr lang="en-US" b="1" dirty="0">
                          <a:effectLst/>
                          <a:latin typeface="Gill Sans MT" panose="020B0502020104020203" pitchFamily="34" charset="77"/>
                          <a:ea typeface="Century Gothic" charset="0"/>
                          <a:cs typeface="Century Gothic" charset="0"/>
                        </a:rPr>
                        <a:t> May</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extLst>
                  <a:ext uri="{0D108BD9-81ED-4DB2-BD59-A6C34878D82A}">
                    <a16:rowId xmlns:a16="http://schemas.microsoft.com/office/drawing/2014/main" val="10003"/>
                  </a:ext>
                </a:extLst>
              </a:tr>
              <a:tr h="699113">
                <a:tc>
                  <a:txBody>
                    <a:bodyPr/>
                    <a:lstStyle/>
                    <a:p>
                      <a:pPr algn="ctr" fontAlgn="t"/>
                      <a:r>
                        <a:rPr lang="en-US" b="1" dirty="0">
                          <a:effectLst/>
                          <a:latin typeface="Gill Sans MT" panose="020B0502020104020203" pitchFamily="34" charset="77"/>
                          <a:ea typeface="Century Gothic" charset="0"/>
                          <a:cs typeface="Century Gothic" charset="0"/>
                        </a:rPr>
                        <a:t>Mathematics</a:t>
                      </a:r>
                      <a:endParaRPr lang="en-US" dirty="0">
                        <a:effectLst/>
                        <a:latin typeface="Gill Sans MT" panose="020B0502020104020203" pitchFamily="34" charset="77"/>
                        <a:ea typeface="Century Gothic" charset="0"/>
                        <a:cs typeface="Century Gothic" charset="0"/>
                      </a:endParaRPr>
                    </a:p>
                    <a:p>
                      <a:pPr algn="ctr" fontAlgn="t"/>
                      <a:r>
                        <a:rPr lang="en-US" dirty="0">
                          <a:effectLst/>
                          <a:latin typeface="Gill Sans MT" panose="020B0502020104020203" pitchFamily="34" charset="77"/>
                          <a:ea typeface="Century Gothic" charset="0"/>
                          <a:cs typeface="Century Gothic" charset="0"/>
                        </a:rPr>
                        <a:t>Paper 3: Reasoning (40 minutes)</a:t>
                      </a: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tc>
                  <a:txBody>
                    <a:bodyPr/>
                    <a:lstStyle/>
                    <a:p>
                      <a:pPr algn="ctr"/>
                      <a:r>
                        <a:rPr lang="en-US" b="1" dirty="0">
                          <a:effectLst/>
                          <a:latin typeface="Gill Sans MT" panose="020B0502020104020203" pitchFamily="34" charset="77"/>
                          <a:ea typeface="Century Gothic" charset="0"/>
                          <a:cs typeface="Century Gothic" charset="0"/>
                        </a:rPr>
                        <a:t>Thursday 14</a:t>
                      </a:r>
                      <a:r>
                        <a:rPr lang="en-US" b="1" baseline="30000" dirty="0">
                          <a:effectLst/>
                          <a:latin typeface="Gill Sans MT" panose="020B0502020104020203" pitchFamily="34" charset="77"/>
                          <a:ea typeface="Century Gothic" charset="0"/>
                          <a:cs typeface="Century Gothic" charset="0"/>
                        </a:rPr>
                        <a:t>th</a:t>
                      </a:r>
                      <a:r>
                        <a:rPr lang="en-US" b="1" dirty="0">
                          <a:effectLst/>
                          <a:latin typeface="Gill Sans MT" panose="020B0502020104020203" pitchFamily="34" charset="77"/>
                          <a:ea typeface="Century Gothic" charset="0"/>
                          <a:cs typeface="Century Gothic" charset="0"/>
                        </a:rPr>
                        <a:t> May</a:t>
                      </a:r>
                      <a:endParaRPr lang="en-US" dirty="0">
                        <a:effectLst/>
                        <a:latin typeface="Gill Sans MT" panose="020B0502020104020203" pitchFamily="34" charset="77"/>
                        <a:ea typeface="Century Gothic" charset="0"/>
                        <a:cs typeface="Century Gothic" charset="0"/>
                      </a:endParaRPr>
                    </a:p>
                  </a:txBody>
                  <a:tcPr marL="12700" marR="12700" marT="12700" marB="127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FF"/>
                    </a:solidFill>
                  </a:tcPr>
                </a:tc>
                <a:extLst>
                  <a:ext uri="{0D108BD9-81ED-4DB2-BD59-A6C34878D82A}">
                    <a16:rowId xmlns:a16="http://schemas.microsoft.com/office/drawing/2014/main" val="10004"/>
                  </a:ext>
                </a:extLst>
              </a:tr>
            </a:tbl>
          </a:graphicData>
        </a:graphic>
      </p:graphicFrame>
      <p:sp>
        <p:nvSpPr>
          <p:cNvPr id="3" name="Rectangle 1"/>
          <p:cNvSpPr>
            <a:spLocks noChangeArrowheads="1"/>
          </p:cNvSpPr>
          <p:nvPr/>
        </p:nvSpPr>
        <p:spPr bwMode="auto">
          <a:xfrm>
            <a:off x="1914525" y="2206109"/>
            <a:ext cx="83693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t>
            </a:r>
          </a:p>
        </p:txBody>
      </p:sp>
      <p:sp>
        <p:nvSpPr>
          <p:cNvPr id="10" name="Title 1">
            <a:extLst>
              <a:ext uri="{FF2B5EF4-FFF2-40B4-BE49-F238E27FC236}">
                <a16:creationId xmlns:a16="http://schemas.microsoft.com/office/drawing/2014/main" id="{AE67F3DE-A369-924A-B6D5-7A356C48DD13}"/>
              </a:ext>
            </a:extLst>
          </p:cNvPr>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3200" b="1" cap="none" dirty="0">
                <a:latin typeface="Gill Sans Ultra Bold" panose="020B0A02020104020203" pitchFamily="34" charset="77"/>
                <a:ea typeface="Century Gothic" charset="0"/>
                <a:cs typeface="Century Gothic" charset="0"/>
              </a:rPr>
              <a:t>What SATs will my child be sitting?</a:t>
            </a:r>
            <a:endParaRPr lang="en-GB" sz="3200" b="1" dirty="0">
              <a:latin typeface="Gill Sans Ultra Bold" panose="020B0A02020104020203" pitchFamily="34" charset="77"/>
              <a:ea typeface="Century Gothic" charset="0"/>
              <a:cs typeface="Century Gothic" charset="0"/>
            </a:endParaRPr>
          </a:p>
        </p:txBody>
      </p:sp>
      <p:pic>
        <p:nvPicPr>
          <p:cNvPr id="9" name="Picture 2" descr="http://src0.responsive.io/webp/w=250/http:/www.fcbinferno.com/wp-content/uploads/2014/04/DOF_logo-500x250.jpg">
            <a:extLst>
              <a:ext uri="{FF2B5EF4-FFF2-40B4-BE49-F238E27FC236}">
                <a16:creationId xmlns:a16="http://schemas.microsoft.com/office/drawing/2014/main" id="{06AAD829-55AD-734D-982C-F44CD2B389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590E870-D2C3-4D8F-B3F2-79B9168BEE3B}"/>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781670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1914525" y="2206109"/>
            <a:ext cx="83693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t>
            </a:r>
          </a:p>
        </p:txBody>
      </p:sp>
      <p:sp>
        <p:nvSpPr>
          <p:cNvPr id="10" name="Title 1">
            <a:extLst>
              <a:ext uri="{FF2B5EF4-FFF2-40B4-BE49-F238E27FC236}">
                <a16:creationId xmlns:a16="http://schemas.microsoft.com/office/drawing/2014/main" id="{AE67F3DE-A369-924A-B6D5-7A356C48DD13}"/>
              </a:ext>
            </a:extLst>
          </p:cNvPr>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3200" b="1" cap="none" dirty="0">
                <a:latin typeface="Gill Sans Ultra Bold" panose="020B0A02020104020203" pitchFamily="34" charset="77"/>
                <a:ea typeface="Century Gothic" charset="0"/>
                <a:cs typeface="Century Gothic" charset="0"/>
              </a:rPr>
              <a:t>Access Arrangements</a:t>
            </a:r>
            <a:endParaRPr lang="en-GB" sz="3200" b="1" dirty="0">
              <a:latin typeface="Gill Sans Ultra Bold" panose="020B0A02020104020203" pitchFamily="34" charset="77"/>
              <a:ea typeface="Century Gothic" charset="0"/>
              <a:cs typeface="Century Gothic" charset="0"/>
            </a:endParaRPr>
          </a:p>
        </p:txBody>
      </p:sp>
      <p:pic>
        <p:nvPicPr>
          <p:cNvPr id="9" name="Picture 2" descr="http://src0.responsive.io/webp/w=250/http:/www.fcbinferno.com/wp-content/uploads/2014/04/DOF_logo-500x250.jpg">
            <a:extLst>
              <a:ext uri="{FF2B5EF4-FFF2-40B4-BE49-F238E27FC236}">
                <a16:creationId xmlns:a16="http://schemas.microsoft.com/office/drawing/2014/main" id="{06AAD829-55AD-734D-982C-F44CD2B389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2B8F9C4B-33D1-BF8F-4FCB-06507F2BBBFD}"/>
              </a:ext>
            </a:extLst>
          </p:cNvPr>
          <p:cNvSpPr>
            <a:spLocks noGrp="1"/>
          </p:cNvSpPr>
          <p:nvPr>
            <p:ph idx="1"/>
          </p:nvPr>
        </p:nvSpPr>
        <p:spPr>
          <a:xfrm>
            <a:off x="303924" y="1610115"/>
            <a:ext cx="6892006" cy="4639058"/>
          </a:xfrm>
        </p:spPr>
        <p:txBody>
          <a:bodyPr>
            <a:normAutofit/>
          </a:bodyPr>
          <a:lstStyle/>
          <a:p>
            <a:pPr marL="0" indent="0" algn="ctr">
              <a:buNone/>
            </a:pPr>
            <a:r>
              <a:rPr lang="en-GB" sz="2400" dirty="0">
                <a:solidFill>
                  <a:srgbClr val="0070C0"/>
                </a:solidFill>
                <a:latin typeface="Gill Sans MT" panose="020B0502020104020203" pitchFamily="34" charset="77"/>
                <a:ea typeface="Century Gothic" charset="0"/>
                <a:cs typeface="Century Gothic" charset="0"/>
              </a:rPr>
              <a:t>The majority of pupils will sit the tests in their usual classroom with their class teacher and another adult. </a:t>
            </a:r>
          </a:p>
          <a:p>
            <a:pPr marL="0" indent="0" algn="ctr">
              <a:buNone/>
            </a:pPr>
            <a:endParaRPr lang="en-GB" sz="2400" dirty="0">
              <a:solidFill>
                <a:srgbClr val="0070C0"/>
              </a:solidFill>
              <a:latin typeface="Gill Sans MT" panose="020B0502020104020203" pitchFamily="34" charset="77"/>
              <a:ea typeface="Century Gothic" charset="0"/>
              <a:cs typeface="Century Gothic" charset="0"/>
            </a:endParaRPr>
          </a:p>
          <a:p>
            <a:pPr marL="0" indent="0" algn="ctr">
              <a:buNone/>
            </a:pPr>
            <a:r>
              <a:rPr lang="en-GB" sz="2400" dirty="0">
                <a:solidFill>
                  <a:srgbClr val="0070C0"/>
                </a:solidFill>
                <a:latin typeface="Gill Sans MT" panose="020B0502020104020203" pitchFamily="34" charset="77"/>
                <a:ea typeface="Century Gothic" charset="0"/>
                <a:cs typeface="Century Gothic" charset="0"/>
              </a:rPr>
              <a:t>Some children may be entitled to some additional arrangements including: </a:t>
            </a:r>
          </a:p>
          <a:p>
            <a:pPr algn="ctr"/>
            <a:r>
              <a:rPr lang="en-GB" sz="2400" dirty="0">
                <a:solidFill>
                  <a:srgbClr val="0070C0"/>
                </a:solidFill>
                <a:latin typeface="Gill Sans MT" panose="020B0502020104020203" pitchFamily="34" charset="77"/>
                <a:ea typeface="Century Gothic" charset="0"/>
                <a:cs typeface="Century Gothic" charset="0"/>
              </a:rPr>
              <a:t>25% extra time</a:t>
            </a:r>
          </a:p>
          <a:p>
            <a:pPr algn="ctr"/>
            <a:r>
              <a:rPr lang="en-GB" sz="2400" dirty="0">
                <a:solidFill>
                  <a:srgbClr val="0070C0"/>
                </a:solidFill>
                <a:latin typeface="Gill Sans MT" panose="020B0502020104020203" pitchFamily="34" charset="77"/>
                <a:ea typeface="Century Gothic" charset="0"/>
                <a:cs typeface="Century Gothic" charset="0"/>
              </a:rPr>
              <a:t>A scribe</a:t>
            </a:r>
          </a:p>
          <a:p>
            <a:pPr algn="ctr"/>
            <a:r>
              <a:rPr lang="en-GB" sz="2400" dirty="0">
                <a:solidFill>
                  <a:srgbClr val="0070C0"/>
                </a:solidFill>
                <a:latin typeface="Gill Sans MT" panose="020B0502020104020203" pitchFamily="34" charset="77"/>
                <a:ea typeface="Century Gothic" charset="0"/>
                <a:cs typeface="Century Gothic" charset="0"/>
              </a:rPr>
              <a:t>Movement breaks </a:t>
            </a:r>
          </a:p>
          <a:p>
            <a:pPr marL="0" indent="0">
              <a:buNone/>
            </a:pPr>
            <a:r>
              <a:rPr lang="en-GB" sz="2400" dirty="0">
                <a:solidFill>
                  <a:srgbClr val="0070C0"/>
                </a:solidFill>
                <a:latin typeface="Gill Sans MT" panose="020B0502020104020203" pitchFamily="34" charset="77"/>
                <a:ea typeface="Century Gothic" charset="0"/>
                <a:cs typeface="Century Gothic" charset="0"/>
              </a:rPr>
              <a:t>Some children may also work in a ‘quiet work space’ which means they’ll be in a room with fewer children.</a:t>
            </a:r>
          </a:p>
        </p:txBody>
      </p:sp>
      <p:pic>
        <p:nvPicPr>
          <p:cNvPr id="6" name="Picture 2" descr="http://cpd.rvc.ac.uk/Media/CPD/Page/assessments.png">
            <a:extLst>
              <a:ext uri="{FF2B5EF4-FFF2-40B4-BE49-F238E27FC236}">
                <a16:creationId xmlns:a16="http://schemas.microsoft.com/office/drawing/2014/main" id="{B0069361-040D-0A41-8D94-17FD7AC03B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1072" y="1778666"/>
            <a:ext cx="4811127" cy="357879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0972A2C-A119-4B29-99A8-EE6ECA3371E1}"/>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910194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3200" b="1" cap="none" dirty="0">
                <a:latin typeface="Gill Sans Ultra Bold" panose="020B0A02020104020203" pitchFamily="34" charset="77"/>
                <a:ea typeface="Century Gothic" charset="0"/>
                <a:cs typeface="Century Gothic" charset="0"/>
              </a:rPr>
              <a:t>The Results</a:t>
            </a:r>
            <a:endParaRPr lang="en-GB" sz="3200" b="1" dirty="0">
              <a:latin typeface="Gill Sans Ultra Bold" panose="020B0A02020104020203" pitchFamily="34" charset="77"/>
              <a:ea typeface="Century Gothic" charset="0"/>
              <a:cs typeface="Century Gothic" charset="0"/>
            </a:endParaRPr>
          </a:p>
        </p:txBody>
      </p:sp>
      <p:sp>
        <p:nvSpPr>
          <p:cNvPr id="7" name="Content Placeholder 2"/>
          <p:cNvSpPr>
            <a:spLocks noGrp="1"/>
          </p:cNvSpPr>
          <p:nvPr>
            <p:ph idx="1"/>
          </p:nvPr>
        </p:nvSpPr>
        <p:spPr>
          <a:xfrm>
            <a:off x="761999" y="1615440"/>
            <a:ext cx="10820401" cy="3977640"/>
          </a:xfrm>
        </p:spPr>
        <p:txBody>
          <a:bodyPr>
            <a:normAutofit fontScale="92500" lnSpcReduction="10000"/>
          </a:bodyPr>
          <a:lstStyle/>
          <a:p>
            <a:pPr marL="0" indent="0" algn="ctr">
              <a:buNone/>
            </a:pPr>
            <a:r>
              <a:rPr lang="en-GB" sz="2400" dirty="0">
                <a:latin typeface="Gill Sans MT" panose="020B0502020104020203" pitchFamily="34" charset="77"/>
                <a:ea typeface="Century Gothic" charset="0"/>
                <a:cs typeface="Century Gothic" charset="0"/>
              </a:rPr>
              <a:t>‘Old’ national curriculum levels (e.g. Level 3, 4, 5) have been abolished for some time now. Instead, test scores are now reported as </a:t>
            </a:r>
            <a:r>
              <a:rPr lang="en-GB" sz="2400" u="sng" dirty="0">
                <a:latin typeface="Gill Sans MT" panose="020B0502020104020203" pitchFamily="34" charset="77"/>
                <a:ea typeface="Century Gothic" charset="0"/>
                <a:cs typeface="Century Gothic" charset="0"/>
              </a:rPr>
              <a:t>‘scaled scores’</a:t>
            </a:r>
            <a:r>
              <a:rPr lang="en-GB" sz="2400" dirty="0">
                <a:latin typeface="Gill Sans MT" panose="020B0502020104020203" pitchFamily="34" charset="77"/>
                <a:ea typeface="Century Gothic" charset="0"/>
                <a:cs typeface="Century Gothic" charset="0"/>
              </a:rPr>
              <a:t>. Each child’s raw test score is converted into a score on the scale, either at, above or below 100.</a:t>
            </a:r>
          </a:p>
          <a:p>
            <a:pPr marL="0" indent="0">
              <a:buNone/>
            </a:pPr>
            <a:endParaRPr lang="en-GB" sz="2400" dirty="0">
              <a:latin typeface="Gill Sans MT" panose="020B0502020104020203" pitchFamily="34" charset="77"/>
              <a:ea typeface="Century Gothic" charset="0"/>
              <a:cs typeface="Century Gothic" charset="0"/>
            </a:endParaRPr>
          </a:p>
          <a:p>
            <a:pPr marL="0" indent="0">
              <a:buNone/>
            </a:pPr>
            <a:endParaRPr lang="en-GB" sz="2400" dirty="0">
              <a:latin typeface="Gill Sans MT" panose="020B0502020104020203" pitchFamily="34" charset="77"/>
              <a:ea typeface="Century Gothic" charset="0"/>
              <a:cs typeface="Century Gothic" charset="0"/>
            </a:endParaRPr>
          </a:p>
          <a:p>
            <a:pPr marL="0" indent="0">
              <a:buNone/>
            </a:pPr>
            <a:r>
              <a:rPr lang="en-GB" b="1" dirty="0">
                <a:solidFill>
                  <a:srgbClr val="0070C0"/>
                </a:solidFill>
                <a:latin typeface="Gill Sans MT" panose="020B0502020104020203" pitchFamily="34" charset="77"/>
                <a:ea typeface="Century Gothic" charset="0"/>
                <a:cs typeface="Century Gothic" charset="0"/>
              </a:rPr>
              <a:t>In July, each pupil will receive:</a:t>
            </a:r>
          </a:p>
          <a:p>
            <a:pPr>
              <a:buFontTx/>
              <a:buChar char="-"/>
            </a:pPr>
            <a:r>
              <a:rPr lang="en-GB" b="1" dirty="0">
                <a:solidFill>
                  <a:srgbClr val="0070C0"/>
                </a:solidFill>
                <a:latin typeface="Gill Sans MT" panose="020B0502020104020203" pitchFamily="34" charset="77"/>
                <a:ea typeface="Century Gothic" charset="0"/>
                <a:cs typeface="Century Gothic" charset="0"/>
              </a:rPr>
              <a:t>A raw score (number of raw marks awarded).</a:t>
            </a:r>
          </a:p>
          <a:p>
            <a:pPr>
              <a:buFontTx/>
              <a:buChar char="-"/>
            </a:pPr>
            <a:r>
              <a:rPr lang="en-GB" b="1" dirty="0">
                <a:solidFill>
                  <a:srgbClr val="0070C0"/>
                </a:solidFill>
                <a:latin typeface="Gill Sans MT" panose="020B0502020104020203" pitchFamily="34" charset="77"/>
                <a:ea typeface="Century Gothic" charset="0"/>
                <a:cs typeface="Century Gothic" charset="0"/>
              </a:rPr>
              <a:t>A scaled score in each tested subject.</a:t>
            </a:r>
          </a:p>
          <a:p>
            <a:pPr>
              <a:buFontTx/>
              <a:buChar char="-"/>
            </a:pPr>
            <a:r>
              <a:rPr lang="en-GB" b="1" dirty="0">
                <a:solidFill>
                  <a:srgbClr val="0070C0"/>
                </a:solidFill>
                <a:latin typeface="Gill Sans MT" panose="020B0502020104020203" pitchFamily="34" charset="77"/>
                <a:ea typeface="Century Gothic" charset="0"/>
                <a:cs typeface="Century Gothic" charset="0"/>
              </a:rPr>
              <a:t>Confirmation of whether or not they attained the national standard.</a:t>
            </a:r>
          </a:p>
          <a:p>
            <a:pPr marL="0" indent="0">
              <a:buNone/>
            </a:pPr>
            <a:endParaRPr lang="en-GB" sz="2400" dirty="0">
              <a:latin typeface="Gill Sans MT" panose="020B0502020104020203" pitchFamily="34" charset="77"/>
              <a:ea typeface="Century Gothic" charset="0"/>
              <a:cs typeface="Century Gothic" charset="0"/>
            </a:endParaRPr>
          </a:p>
        </p:txBody>
      </p:sp>
      <p:pic>
        <p:nvPicPr>
          <p:cNvPr id="2" name="Picture 1"/>
          <p:cNvPicPr>
            <a:picLocks noChangeAspect="1"/>
          </p:cNvPicPr>
          <p:nvPr/>
        </p:nvPicPr>
        <p:blipFill>
          <a:blip r:embed="rId2"/>
          <a:stretch>
            <a:fillRect/>
          </a:stretch>
        </p:blipFill>
        <p:spPr>
          <a:xfrm>
            <a:off x="9570671" y="2884932"/>
            <a:ext cx="1859330" cy="1438656"/>
          </a:xfrm>
          <a:prstGeom prst="rect">
            <a:avLst/>
          </a:prstGeom>
        </p:spPr>
      </p:pic>
      <p:pic>
        <p:nvPicPr>
          <p:cNvPr id="9" name="Picture 2" descr="http://src0.responsive.io/webp/w=250/http:/www.fcbinferno.com/wp-content/uploads/2014/04/DOF_logo-500x250.jpg">
            <a:extLst>
              <a:ext uri="{FF2B5EF4-FFF2-40B4-BE49-F238E27FC236}">
                <a16:creationId xmlns:a16="http://schemas.microsoft.com/office/drawing/2014/main" id="{4921B9BE-A0E9-7A45-AE27-02B810094A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8D23DF4-6D1F-4DD0-AC60-1C5B0F83EDDA}"/>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491868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518514" y="931085"/>
            <a:ext cx="6079709" cy="4774849"/>
          </a:xfrm>
        </p:spPr>
        <p:txBody>
          <a:bodyPr>
            <a:normAutofit fontScale="85000" lnSpcReduction="10000"/>
          </a:bodyPr>
          <a:lstStyle/>
          <a:p>
            <a:pPr marL="0" indent="0">
              <a:buNone/>
            </a:pPr>
            <a:r>
              <a:rPr lang="en-GB" b="1" u="sng" dirty="0">
                <a:latin typeface="Gill Sans MT" panose="020B0502020104020203" pitchFamily="34" charset="77"/>
                <a:ea typeface="Century Gothic" charset="0"/>
                <a:cs typeface="Century Gothic" charset="0"/>
              </a:rPr>
              <a:t>Scaled Score Examples</a:t>
            </a:r>
          </a:p>
          <a:p>
            <a:pPr marL="0" indent="0">
              <a:buNone/>
            </a:pPr>
            <a:endParaRPr lang="en-GB" b="1" u="sng" dirty="0">
              <a:latin typeface="Gill Sans MT" panose="020B0502020104020203" pitchFamily="34" charset="77"/>
              <a:ea typeface="Century Gothic" charset="0"/>
              <a:cs typeface="Century Gothic" charset="0"/>
            </a:endParaRPr>
          </a:p>
          <a:p>
            <a:pPr marL="0" indent="0">
              <a:buNone/>
            </a:pPr>
            <a:r>
              <a:rPr lang="en-GB" dirty="0">
                <a:latin typeface="Gill Sans MT" panose="020B0502020104020203" pitchFamily="34" charset="77"/>
                <a:ea typeface="Century Gothic" charset="0"/>
                <a:cs typeface="Century Gothic" charset="0"/>
              </a:rPr>
              <a:t>On publication of the test results in July 2026:</a:t>
            </a:r>
          </a:p>
          <a:p>
            <a:pPr marL="0" indent="0">
              <a:buNone/>
            </a:pPr>
            <a:endParaRPr lang="en-GB" dirty="0">
              <a:latin typeface="Gill Sans MT" panose="020B0502020104020203" pitchFamily="34" charset="77"/>
              <a:ea typeface="Century Gothic" charset="0"/>
              <a:cs typeface="Century Gothic" charset="0"/>
            </a:endParaRPr>
          </a:p>
          <a:p>
            <a:r>
              <a:rPr lang="en-GB" b="1" dirty="0">
                <a:latin typeface="Gill Sans MT" panose="020B0502020104020203" pitchFamily="34" charset="77"/>
                <a:ea typeface="Century Gothic" charset="0"/>
                <a:cs typeface="Century Gothic" charset="0"/>
              </a:rPr>
              <a:t>A child awarded a scaled score of 100 or more will be judged to </a:t>
            </a:r>
            <a:r>
              <a:rPr lang="en-GB" b="1" u="sng" dirty="0">
                <a:latin typeface="Gill Sans MT" panose="020B0502020104020203" pitchFamily="34" charset="77"/>
                <a:ea typeface="Century Gothic" charset="0"/>
                <a:cs typeface="Century Gothic" charset="0"/>
              </a:rPr>
              <a:t>have met</a:t>
            </a:r>
            <a:r>
              <a:rPr lang="en-GB" b="1" dirty="0">
                <a:latin typeface="Gill Sans MT" panose="020B0502020104020203" pitchFamily="34" charset="77"/>
                <a:ea typeface="Century Gothic" charset="0"/>
                <a:cs typeface="Century Gothic" charset="0"/>
              </a:rPr>
              <a:t> the ‘national standard’ in the area judged by the test.</a:t>
            </a:r>
          </a:p>
          <a:p>
            <a:endParaRPr lang="en-GB" dirty="0">
              <a:latin typeface="Gill Sans MT" panose="020B0502020104020203" pitchFamily="34" charset="77"/>
              <a:ea typeface="Century Gothic" charset="0"/>
              <a:cs typeface="Century Gothic" charset="0"/>
            </a:endParaRPr>
          </a:p>
          <a:p>
            <a:r>
              <a:rPr lang="en-GB" b="1" dirty="0">
                <a:latin typeface="Gill Sans MT" panose="020B0502020104020203" pitchFamily="34" charset="77"/>
                <a:ea typeface="Century Gothic" charset="0"/>
                <a:cs typeface="Century Gothic" charset="0"/>
              </a:rPr>
              <a:t>A child awarded a scaled score of less than 100 is judged to </a:t>
            </a:r>
            <a:r>
              <a:rPr lang="en-GB" b="1" u="sng" dirty="0">
                <a:latin typeface="Gill Sans MT" panose="020B0502020104020203" pitchFamily="34" charset="77"/>
                <a:ea typeface="Century Gothic" charset="0"/>
                <a:cs typeface="Century Gothic" charset="0"/>
              </a:rPr>
              <a:t>have not yet met</a:t>
            </a:r>
            <a:r>
              <a:rPr lang="en-GB" b="1" dirty="0">
                <a:latin typeface="Gill Sans MT" panose="020B0502020104020203" pitchFamily="34" charset="77"/>
                <a:ea typeface="Century Gothic" charset="0"/>
                <a:cs typeface="Century Gothic" charset="0"/>
              </a:rPr>
              <a:t> the national standard and performed below expectation for their age.</a:t>
            </a:r>
          </a:p>
          <a:p>
            <a:pPr marL="0" indent="0">
              <a:buNone/>
            </a:pPr>
            <a:endParaRPr lang="en-GB" dirty="0">
              <a:latin typeface="Gill Sans MT" panose="020B0502020104020203" pitchFamily="34" charset="77"/>
              <a:ea typeface="Century Gothic" charset="0"/>
              <a:cs typeface="Century Gothic" charset="0"/>
            </a:endParaRPr>
          </a:p>
          <a:p>
            <a:pPr marL="0" indent="0">
              <a:buNone/>
            </a:pPr>
            <a:endParaRPr lang="en-GB" dirty="0">
              <a:latin typeface="Gill Sans MT" panose="020B0502020104020203" pitchFamily="34" charset="77"/>
              <a:ea typeface="Century Gothic" charset="0"/>
              <a:cs typeface="Century Gothic" charset="0"/>
            </a:endParaRPr>
          </a:p>
        </p:txBody>
      </p:sp>
      <p:pic>
        <p:nvPicPr>
          <p:cNvPr id="3" name="Picture 2">
            <a:extLst>
              <a:ext uri="{FF2B5EF4-FFF2-40B4-BE49-F238E27FC236}">
                <a16:creationId xmlns:a16="http://schemas.microsoft.com/office/drawing/2014/main" id="{C7BE44A8-C305-884C-B690-982E628FA653}"/>
              </a:ext>
            </a:extLst>
          </p:cNvPr>
          <p:cNvPicPr>
            <a:picLocks noChangeAspect="1"/>
          </p:cNvPicPr>
          <p:nvPr/>
        </p:nvPicPr>
        <p:blipFill>
          <a:blip r:embed="rId2"/>
          <a:stretch>
            <a:fillRect/>
          </a:stretch>
        </p:blipFill>
        <p:spPr>
          <a:xfrm>
            <a:off x="6774686" y="1498419"/>
            <a:ext cx="4695419" cy="4207515"/>
          </a:xfrm>
          <a:prstGeom prst="rect">
            <a:avLst/>
          </a:prstGeom>
        </p:spPr>
      </p:pic>
      <p:sp>
        <p:nvSpPr>
          <p:cNvPr id="6" name="Rectangle 5">
            <a:extLst>
              <a:ext uri="{FF2B5EF4-FFF2-40B4-BE49-F238E27FC236}">
                <a16:creationId xmlns:a16="http://schemas.microsoft.com/office/drawing/2014/main" id="{30A1EF03-F82F-A84F-997C-66D1AB62E209}"/>
              </a:ext>
            </a:extLst>
          </p:cNvPr>
          <p:cNvSpPr/>
          <p:nvPr/>
        </p:nvSpPr>
        <p:spPr>
          <a:xfrm>
            <a:off x="6898292" y="931085"/>
            <a:ext cx="4342407" cy="369332"/>
          </a:xfrm>
          <a:prstGeom prst="rect">
            <a:avLst/>
          </a:prstGeom>
        </p:spPr>
        <p:txBody>
          <a:bodyPr wrap="none">
            <a:spAutoFit/>
          </a:bodyPr>
          <a:lstStyle/>
          <a:p>
            <a:r>
              <a:rPr lang="en-GB" b="1" dirty="0">
                <a:solidFill>
                  <a:srgbClr val="FF0000"/>
                </a:solidFill>
                <a:latin typeface="Gill Sans MT" panose="020B0502020104020203" pitchFamily="34" charset="77"/>
                <a:ea typeface="Century Gothic" charset="0"/>
                <a:cs typeface="Century Gothic" charset="0"/>
              </a:rPr>
              <a:t>2019 scaled scores for English Reading </a:t>
            </a:r>
            <a:endParaRPr lang="en-GB" dirty="0">
              <a:solidFill>
                <a:srgbClr val="FF0000"/>
              </a:solidFill>
            </a:endParaRPr>
          </a:p>
        </p:txBody>
      </p:sp>
      <p:pic>
        <p:nvPicPr>
          <p:cNvPr id="9" name="Picture 2" descr="http://src0.responsive.io/webp/w=250/http:/www.fcbinferno.com/wp-content/uploads/2014/04/DOF_logo-500x250.jpg">
            <a:extLst>
              <a:ext uri="{FF2B5EF4-FFF2-40B4-BE49-F238E27FC236}">
                <a16:creationId xmlns:a16="http://schemas.microsoft.com/office/drawing/2014/main" id="{9599C7CF-6272-0C4A-914F-8BC45195A5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479420"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4F72C69-3C29-4B7A-9AF1-E4B2BAB4942C}"/>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028420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2800" b="1" cap="none" dirty="0">
                <a:latin typeface="Gill Sans Ultra Bold" panose="020B0A02020104020203" pitchFamily="34" charset="77"/>
                <a:ea typeface="Century Gothic" charset="0"/>
                <a:cs typeface="Century Gothic" charset="0"/>
              </a:rPr>
              <a:t>What are            doing to support my child?</a:t>
            </a:r>
            <a:endParaRPr lang="en-GB" sz="2800" b="1" dirty="0">
              <a:latin typeface="Gill Sans Ultra Bold" panose="020B0A02020104020203" pitchFamily="34" charset="77"/>
              <a:ea typeface="Century Gothic" charset="0"/>
              <a:cs typeface="Century Gothic" charset="0"/>
            </a:endParaRPr>
          </a:p>
        </p:txBody>
      </p:sp>
      <p:sp>
        <p:nvSpPr>
          <p:cNvPr id="7" name="Content Placeholder 2"/>
          <p:cNvSpPr>
            <a:spLocks noGrp="1"/>
          </p:cNvSpPr>
          <p:nvPr>
            <p:ph idx="1"/>
          </p:nvPr>
        </p:nvSpPr>
        <p:spPr>
          <a:xfrm>
            <a:off x="488731" y="1806098"/>
            <a:ext cx="11193518" cy="1074262"/>
          </a:xfrm>
        </p:spPr>
        <p:txBody>
          <a:bodyPr>
            <a:normAutofit fontScale="92500" lnSpcReduction="10000"/>
          </a:bodyPr>
          <a:lstStyle/>
          <a:p>
            <a:pPr marL="0" indent="0" algn="ctr">
              <a:buNone/>
            </a:pPr>
            <a:r>
              <a:rPr lang="en-GB" dirty="0">
                <a:latin typeface="Gill Sans MT" panose="020B0502020104020203" pitchFamily="34" charset="77"/>
                <a:ea typeface="Century Gothic" charset="0"/>
                <a:cs typeface="Century Gothic" charset="0"/>
              </a:rPr>
              <a:t>In school, there are many things we are implementing to prepare the children for their assessments. These include actions that have been embedded from the beginning of KS2, all the way through to the moment they enter Year 6.</a:t>
            </a:r>
          </a:p>
          <a:p>
            <a:pPr marL="0" indent="0" algn="ctr">
              <a:buNone/>
            </a:pPr>
            <a:endParaRPr lang="en-GB" dirty="0">
              <a:latin typeface="Gill Sans MT" panose="020B0502020104020203" pitchFamily="34" charset="77"/>
              <a:ea typeface="Century Gothic" charset="0"/>
              <a:cs typeface="Century Gothic" charset="0"/>
            </a:endParaRPr>
          </a:p>
        </p:txBody>
      </p:sp>
      <p:grpSp>
        <p:nvGrpSpPr>
          <p:cNvPr id="10" name="Group 9"/>
          <p:cNvGrpSpPr/>
          <p:nvPr/>
        </p:nvGrpSpPr>
        <p:grpSpPr>
          <a:xfrm>
            <a:off x="777240" y="3427616"/>
            <a:ext cx="3572082" cy="2345288"/>
            <a:chOff x="161718" y="2514600"/>
            <a:chExt cx="2748234" cy="1828800"/>
          </a:xfrm>
        </p:grpSpPr>
        <p:pic>
          <p:nvPicPr>
            <p:cNvPr id="11" name="Picture 4"/>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891" t="15714" r="34218" b="9982"/>
            <a:stretch/>
          </p:blipFill>
          <p:spPr bwMode="auto">
            <a:xfrm>
              <a:off x="161718" y="2514600"/>
              <a:ext cx="1295251"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3741" t="18140" r="35601" b="17134"/>
            <a:stretch/>
          </p:blipFill>
          <p:spPr bwMode="auto">
            <a:xfrm>
              <a:off x="1524000" y="2514600"/>
              <a:ext cx="1385952"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3" name="TextBox 12"/>
          <p:cNvSpPr txBox="1"/>
          <p:nvPr/>
        </p:nvSpPr>
        <p:spPr>
          <a:xfrm>
            <a:off x="377453" y="3004671"/>
            <a:ext cx="4401376" cy="338554"/>
          </a:xfrm>
          <a:prstGeom prst="rect">
            <a:avLst/>
          </a:prstGeom>
          <a:noFill/>
        </p:spPr>
        <p:txBody>
          <a:bodyPr wrap="square" rtlCol="0">
            <a:spAutoFit/>
          </a:bodyPr>
          <a:lstStyle/>
          <a:p>
            <a:pPr algn="ctr"/>
            <a:r>
              <a:rPr lang="en-GB" sz="1600" b="1" dirty="0">
                <a:solidFill>
                  <a:srgbClr val="FF0000"/>
                </a:solidFill>
                <a:latin typeface="Gill Sans MT" panose="020B0502020104020203" pitchFamily="34" charset="77"/>
                <a:ea typeface="Century Gothic" charset="0"/>
                <a:cs typeface="Century Gothic" charset="0"/>
              </a:rPr>
              <a:t>Weekly Arithmetic &amp; Reasoning questions. </a:t>
            </a:r>
            <a:endParaRPr lang="en-GB" sz="1200" b="1" dirty="0">
              <a:solidFill>
                <a:srgbClr val="FF0000"/>
              </a:solidFill>
              <a:latin typeface="Gill Sans MT" panose="020B0502020104020203" pitchFamily="34" charset="77"/>
              <a:ea typeface="Century Gothic" charset="0"/>
              <a:cs typeface="Century Gothic" charset="0"/>
            </a:endParaRPr>
          </a:p>
        </p:txBody>
      </p:sp>
      <p:pic>
        <p:nvPicPr>
          <p:cNvPr id="14"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7438" y="3627156"/>
            <a:ext cx="2836350" cy="25314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extBox 14"/>
          <p:cNvSpPr txBox="1"/>
          <p:nvPr/>
        </p:nvSpPr>
        <p:spPr>
          <a:xfrm>
            <a:off x="8367437" y="2907792"/>
            <a:ext cx="2836351" cy="830997"/>
          </a:xfrm>
          <a:prstGeom prst="rect">
            <a:avLst/>
          </a:prstGeom>
          <a:noFill/>
        </p:spPr>
        <p:txBody>
          <a:bodyPr wrap="square" rtlCol="0">
            <a:spAutoFit/>
          </a:bodyPr>
          <a:lstStyle/>
          <a:p>
            <a:pPr algn="ctr"/>
            <a:r>
              <a:rPr lang="en-GB" sz="1600" b="1" dirty="0">
                <a:solidFill>
                  <a:srgbClr val="FF0000"/>
                </a:solidFill>
                <a:latin typeface="Gill Sans MT" panose="020B0502020104020203" pitchFamily="34" charset="77"/>
                <a:ea typeface="Century Gothic" charset="0"/>
                <a:cs typeface="Century Gothic" charset="0"/>
              </a:rPr>
              <a:t>Daily GPS and Maths starter tasks taken from the Year 6 curriculum.</a:t>
            </a:r>
            <a:endParaRPr lang="en-GB" sz="1200" b="1" dirty="0">
              <a:solidFill>
                <a:srgbClr val="FF0000"/>
              </a:solidFill>
              <a:latin typeface="Gill Sans MT" panose="020B0502020104020203" pitchFamily="34" charset="77"/>
              <a:ea typeface="Century Gothic" charset="0"/>
              <a:cs typeface="Century Gothic" charset="0"/>
            </a:endParaRPr>
          </a:p>
        </p:txBody>
      </p:sp>
      <p:sp>
        <p:nvSpPr>
          <p:cNvPr id="16" name="TextBox 15"/>
          <p:cNvSpPr txBox="1"/>
          <p:nvPr/>
        </p:nvSpPr>
        <p:spPr>
          <a:xfrm>
            <a:off x="5081491" y="3850690"/>
            <a:ext cx="2553777" cy="1200329"/>
          </a:xfrm>
          <a:prstGeom prst="rect">
            <a:avLst/>
          </a:prstGeom>
          <a:noFill/>
        </p:spPr>
        <p:txBody>
          <a:bodyPr wrap="square" rtlCol="0">
            <a:spAutoFit/>
          </a:bodyPr>
          <a:lstStyle/>
          <a:p>
            <a:pPr algn="ctr"/>
            <a:r>
              <a:rPr lang="en-GB" b="1" dirty="0">
                <a:solidFill>
                  <a:srgbClr val="0070C0"/>
                </a:solidFill>
                <a:latin typeface="Gill Sans MT" panose="020B0502020104020203" pitchFamily="34" charset="77"/>
                <a:ea typeface="Century Gothic" charset="0"/>
                <a:cs typeface="Century Gothic" charset="0"/>
              </a:rPr>
              <a:t>These tasks reinforce areas of GPS and Maths previously taught.</a:t>
            </a:r>
          </a:p>
        </p:txBody>
      </p:sp>
      <p:pic>
        <p:nvPicPr>
          <p:cNvPr id="17" name="Picture 2" descr="http://src0.responsive.io/webp/w=250/http:/www.fcbinferno.com/wp-content/uploads/2014/04/DOF_logo-500x250.jpg">
            <a:extLst>
              <a:ext uri="{FF2B5EF4-FFF2-40B4-BE49-F238E27FC236}">
                <a16:creationId xmlns:a16="http://schemas.microsoft.com/office/drawing/2014/main" id="{766990A8-1B49-A947-AE41-E15F95EF255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717" t="11676" r="15695" b="9471"/>
          <a:stretch/>
        </p:blipFill>
        <p:spPr bwMode="auto">
          <a:xfrm>
            <a:off x="1287669" y="61180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8C1883BE-838D-4287-A9BE-6775CEDD9110}"/>
              </a:ext>
            </a:extLst>
          </p:cNvPr>
          <p:cNvPicPr>
            <a:picLocks noChangeAspect="1"/>
          </p:cNvPicPr>
          <p:nvPr/>
        </p:nvPicPr>
        <p:blipFill>
          <a:blip r:embed="rId7"/>
          <a:stretch>
            <a:fillRect/>
          </a:stretch>
        </p:blipFill>
        <p:spPr>
          <a:xfrm>
            <a:off x="303924" y="5723056"/>
            <a:ext cx="978276" cy="978276"/>
          </a:xfrm>
          <a:prstGeom prst="rect">
            <a:avLst/>
          </a:prstGeom>
        </p:spPr>
      </p:pic>
      <p:pic>
        <p:nvPicPr>
          <p:cNvPr id="19" name="Picture 18">
            <a:extLst>
              <a:ext uri="{FF2B5EF4-FFF2-40B4-BE49-F238E27FC236}">
                <a16:creationId xmlns:a16="http://schemas.microsoft.com/office/drawing/2014/main" id="{579DB59F-538C-496A-BFDD-AB331CAF55ED}"/>
              </a:ext>
            </a:extLst>
          </p:cNvPr>
          <p:cNvPicPr>
            <a:picLocks noChangeAspect="1"/>
          </p:cNvPicPr>
          <p:nvPr/>
        </p:nvPicPr>
        <p:blipFill>
          <a:blip r:embed="rId7"/>
          <a:stretch>
            <a:fillRect/>
          </a:stretch>
        </p:blipFill>
        <p:spPr>
          <a:xfrm>
            <a:off x="4544091" y="324967"/>
            <a:ext cx="1155489" cy="1155489"/>
          </a:xfrm>
          <a:prstGeom prst="rect">
            <a:avLst/>
          </a:prstGeom>
        </p:spPr>
      </p:pic>
    </p:spTree>
    <p:extLst>
      <p:ext uri="{BB962C8B-B14F-4D97-AF65-F5344CB8AC3E}">
        <p14:creationId xmlns:p14="http://schemas.microsoft.com/office/powerpoint/2010/main" val="1970687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080252" y="1445735"/>
            <a:ext cx="4775037" cy="1200329"/>
          </a:xfrm>
          <a:prstGeom prst="rect">
            <a:avLst/>
          </a:prstGeom>
          <a:noFill/>
        </p:spPr>
        <p:txBody>
          <a:bodyPr wrap="square" rtlCol="0">
            <a:spAutoFit/>
          </a:bodyPr>
          <a:lstStyle/>
          <a:p>
            <a:pPr algn="ctr"/>
            <a:r>
              <a:rPr lang="en-GB" sz="2400" b="1" dirty="0">
                <a:solidFill>
                  <a:schemeClr val="accent1">
                    <a:lumMod val="75000"/>
                  </a:schemeClr>
                </a:solidFill>
                <a:latin typeface="Gill Sans MT" panose="020B0502020104020203" pitchFamily="34" charset="77"/>
                <a:ea typeface="Century Gothic" charset="0"/>
                <a:cs typeface="Century Gothic" charset="0"/>
              </a:rPr>
              <a:t>Planning lessons based on assessment data and areas for required improvement. </a:t>
            </a:r>
            <a:endParaRPr lang="en-GB" b="1" dirty="0">
              <a:solidFill>
                <a:schemeClr val="accent1">
                  <a:lumMod val="75000"/>
                </a:schemeClr>
              </a:solidFill>
              <a:latin typeface="Gill Sans MT" panose="020B0502020104020203" pitchFamily="34" charset="77"/>
              <a:ea typeface="Century Gothic" charset="0"/>
              <a:cs typeface="Century Gothic" charset="0"/>
            </a:endParaRPr>
          </a:p>
        </p:txBody>
      </p:sp>
      <p:sp>
        <p:nvSpPr>
          <p:cNvPr id="11" name="TextBox 10"/>
          <p:cNvSpPr txBox="1"/>
          <p:nvPr/>
        </p:nvSpPr>
        <p:spPr>
          <a:xfrm>
            <a:off x="6608974" y="4739000"/>
            <a:ext cx="3971110" cy="1631216"/>
          </a:xfrm>
          <a:prstGeom prst="rect">
            <a:avLst/>
          </a:prstGeom>
          <a:noFill/>
        </p:spPr>
        <p:txBody>
          <a:bodyPr wrap="square" rtlCol="0">
            <a:spAutoFit/>
          </a:bodyPr>
          <a:lstStyle/>
          <a:p>
            <a:pPr algn="ctr"/>
            <a:r>
              <a:rPr lang="en-GB" sz="2000" dirty="0">
                <a:latin typeface="Gill Sans MT" panose="020B0502020104020203" pitchFamily="34" charset="77"/>
                <a:ea typeface="Century Gothic" charset="0"/>
                <a:cs typeface="Century Gothic" charset="0"/>
              </a:rPr>
              <a:t>Answers to assessment questions are analysed, as well as work in exercise books, to identify areas of improvement. These areas are then addressed in lessons.</a:t>
            </a:r>
            <a:endParaRPr lang="en-GB" sz="1600" dirty="0">
              <a:latin typeface="Gill Sans MT" panose="020B0502020104020203" pitchFamily="34" charset="77"/>
              <a:ea typeface="Century Gothic" charset="0"/>
              <a:cs typeface="Century Gothic" charset="0"/>
            </a:endParaRPr>
          </a:p>
        </p:txBody>
      </p:sp>
      <p:pic>
        <p:nvPicPr>
          <p:cNvPr id="1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8" t="27799" r="18911" b="16553"/>
          <a:stretch/>
        </p:blipFill>
        <p:spPr bwMode="auto">
          <a:xfrm>
            <a:off x="7094455" y="2838838"/>
            <a:ext cx="3000148" cy="1650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Box 16">
            <a:extLst>
              <a:ext uri="{FF2B5EF4-FFF2-40B4-BE49-F238E27FC236}">
                <a16:creationId xmlns:a16="http://schemas.microsoft.com/office/drawing/2014/main" id="{4B2DD66E-1735-D546-9463-9335B1DEF7D0}"/>
              </a:ext>
            </a:extLst>
          </p:cNvPr>
          <p:cNvSpPr txBox="1"/>
          <p:nvPr/>
        </p:nvSpPr>
        <p:spPr>
          <a:xfrm>
            <a:off x="1632418" y="2333448"/>
            <a:ext cx="3310436" cy="461665"/>
          </a:xfrm>
          <a:prstGeom prst="rect">
            <a:avLst/>
          </a:prstGeom>
          <a:noFill/>
        </p:spPr>
        <p:txBody>
          <a:bodyPr wrap="square" rtlCol="0">
            <a:spAutoFit/>
          </a:bodyPr>
          <a:lstStyle/>
          <a:p>
            <a:pPr algn="ctr"/>
            <a:r>
              <a:rPr lang="en-GB" sz="2400" b="1" dirty="0">
                <a:solidFill>
                  <a:schemeClr val="accent1">
                    <a:lumMod val="75000"/>
                  </a:schemeClr>
                </a:solidFill>
                <a:latin typeface="Gill Sans MT" panose="020B0502020104020203" pitchFamily="34" charset="77"/>
                <a:ea typeface="Century Gothic" charset="0"/>
                <a:cs typeface="Century Gothic" charset="0"/>
              </a:rPr>
              <a:t>Mock SATs weeks</a:t>
            </a:r>
            <a:endParaRPr lang="en-GB" b="1" dirty="0">
              <a:solidFill>
                <a:schemeClr val="accent1">
                  <a:lumMod val="75000"/>
                </a:schemeClr>
              </a:solidFill>
              <a:latin typeface="Gill Sans MT" panose="020B0502020104020203" pitchFamily="34" charset="77"/>
              <a:ea typeface="Century Gothic" charset="0"/>
              <a:cs typeface="Century Gothic" charset="0"/>
            </a:endParaRPr>
          </a:p>
        </p:txBody>
      </p:sp>
      <p:pic>
        <p:nvPicPr>
          <p:cNvPr id="18" name="Picture 17">
            <a:extLst>
              <a:ext uri="{FF2B5EF4-FFF2-40B4-BE49-F238E27FC236}">
                <a16:creationId xmlns:a16="http://schemas.microsoft.com/office/drawing/2014/main" id="{9A1B62A7-6EF8-4246-839B-C6901787EBA0}"/>
              </a:ext>
            </a:extLst>
          </p:cNvPr>
          <p:cNvPicPr>
            <a:picLocks noChangeAspect="1"/>
          </p:cNvPicPr>
          <p:nvPr/>
        </p:nvPicPr>
        <p:blipFill rotWithShape="1">
          <a:blip r:embed="rId3"/>
          <a:srcRect t="25936" b="33818"/>
          <a:stretch/>
        </p:blipFill>
        <p:spPr>
          <a:xfrm>
            <a:off x="1955483" y="3167371"/>
            <a:ext cx="2664307" cy="1753452"/>
          </a:xfrm>
          <a:prstGeom prst="rect">
            <a:avLst/>
          </a:prstGeom>
        </p:spPr>
      </p:pic>
      <p:sp>
        <p:nvSpPr>
          <p:cNvPr id="19" name="Title 1">
            <a:extLst>
              <a:ext uri="{FF2B5EF4-FFF2-40B4-BE49-F238E27FC236}">
                <a16:creationId xmlns:a16="http://schemas.microsoft.com/office/drawing/2014/main" id="{2959304D-3338-9A46-B97F-26C58A2737F0}"/>
              </a:ext>
            </a:extLst>
          </p:cNvPr>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2800" b="1" cap="none" dirty="0">
                <a:latin typeface="Gill Sans Ultra Bold" panose="020B0A02020104020203" pitchFamily="34" charset="77"/>
                <a:ea typeface="Century Gothic" charset="0"/>
                <a:cs typeface="Century Gothic" charset="0"/>
              </a:rPr>
              <a:t>What are            doing to support my child?</a:t>
            </a:r>
            <a:endParaRPr lang="en-GB" sz="2800" b="1" dirty="0">
              <a:latin typeface="Gill Sans Ultra Bold" panose="020B0A02020104020203" pitchFamily="34" charset="77"/>
              <a:ea typeface="Century Gothic" charset="0"/>
              <a:cs typeface="Century Gothic" charset="0"/>
            </a:endParaRPr>
          </a:p>
        </p:txBody>
      </p:sp>
      <p:pic>
        <p:nvPicPr>
          <p:cNvPr id="13" name="Picture 2" descr="http://src0.responsive.io/webp/w=250/http:/www.fcbinferno.com/wp-content/uploads/2014/04/DOF_logo-500x250.jpg">
            <a:extLst>
              <a:ext uri="{FF2B5EF4-FFF2-40B4-BE49-F238E27FC236}">
                <a16:creationId xmlns:a16="http://schemas.microsoft.com/office/drawing/2014/main" id="{A77052AC-3F7C-8E4E-B9B1-2DDB38EB51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717" t="11676" r="15695" b="9471"/>
          <a:stretch/>
        </p:blipFill>
        <p:spPr bwMode="auto">
          <a:xfrm>
            <a:off x="1466345"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59AF0F08-E2E2-4611-B819-68982EC1A273}"/>
              </a:ext>
            </a:extLst>
          </p:cNvPr>
          <p:cNvPicPr>
            <a:picLocks noChangeAspect="1"/>
          </p:cNvPicPr>
          <p:nvPr/>
        </p:nvPicPr>
        <p:blipFill>
          <a:blip r:embed="rId5"/>
          <a:stretch>
            <a:fillRect/>
          </a:stretch>
        </p:blipFill>
        <p:spPr>
          <a:xfrm>
            <a:off x="4538466" y="169321"/>
            <a:ext cx="1276413" cy="1276413"/>
          </a:xfrm>
          <a:prstGeom prst="rect">
            <a:avLst/>
          </a:prstGeom>
        </p:spPr>
      </p:pic>
      <p:pic>
        <p:nvPicPr>
          <p:cNvPr id="15" name="Picture 14">
            <a:extLst>
              <a:ext uri="{FF2B5EF4-FFF2-40B4-BE49-F238E27FC236}">
                <a16:creationId xmlns:a16="http://schemas.microsoft.com/office/drawing/2014/main" id="{7A9CF1B4-59AC-48A1-8D60-828C56701282}"/>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511695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12850" y="-52490"/>
            <a:ext cx="11504448" cy="1609344"/>
          </a:xfrm>
        </p:spPr>
        <p:txBody>
          <a:bodyPr>
            <a:normAutofit/>
          </a:bodyPr>
          <a:lstStyle/>
          <a:p>
            <a:pPr lvl="1" algn="r" rtl="0">
              <a:lnSpc>
                <a:spcPct val="90000"/>
              </a:lnSpc>
              <a:spcBef>
                <a:spcPct val="0"/>
              </a:spcBef>
            </a:pPr>
            <a:r>
              <a:rPr lang="en-GB" sz="2400" b="1" cap="none" dirty="0">
                <a:latin typeface="Gill Sans Ultra Bold" panose="020B0A02020104020203" pitchFamily="34" charset="77"/>
                <a:ea typeface="Century Gothic" charset="0"/>
                <a:cs typeface="Century Gothic" charset="0"/>
              </a:rPr>
              <a:t>What could I do at home to support my child?</a:t>
            </a:r>
            <a:endParaRPr lang="en-GB" sz="2400" b="1" dirty="0">
              <a:latin typeface="Gill Sans Ultra Bold" panose="020B0A02020104020203" pitchFamily="34" charset="77"/>
              <a:ea typeface="Century Gothic" charset="0"/>
              <a:cs typeface="Century Gothic" charset="0"/>
            </a:endParaRPr>
          </a:p>
        </p:txBody>
      </p:sp>
      <p:pic>
        <p:nvPicPr>
          <p:cNvPr id="12" name="Picture 11"/>
          <p:cNvPicPr>
            <a:picLocks noChangeAspect="1"/>
          </p:cNvPicPr>
          <p:nvPr/>
        </p:nvPicPr>
        <p:blipFill>
          <a:blip r:embed="rId2"/>
          <a:stretch>
            <a:fillRect/>
          </a:stretch>
        </p:blipFill>
        <p:spPr>
          <a:xfrm>
            <a:off x="3928547" y="2266420"/>
            <a:ext cx="4052323" cy="2421263"/>
          </a:xfrm>
          <a:prstGeom prst="rect">
            <a:avLst/>
          </a:prstGeom>
        </p:spPr>
      </p:pic>
      <p:pic>
        <p:nvPicPr>
          <p:cNvPr id="2" name="Picture 1"/>
          <p:cNvPicPr>
            <a:picLocks noChangeAspect="1"/>
          </p:cNvPicPr>
          <p:nvPr/>
        </p:nvPicPr>
        <p:blipFill>
          <a:blip r:embed="rId3"/>
          <a:stretch>
            <a:fillRect/>
          </a:stretch>
        </p:blipFill>
        <p:spPr>
          <a:xfrm>
            <a:off x="1275642" y="1309587"/>
            <a:ext cx="1593945" cy="1593945"/>
          </a:xfrm>
          <a:prstGeom prst="rect">
            <a:avLst/>
          </a:prstGeom>
        </p:spPr>
      </p:pic>
      <p:cxnSp>
        <p:nvCxnSpPr>
          <p:cNvPr id="16" name="Straight Arrow Connector 15"/>
          <p:cNvCxnSpPr/>
          <p:nvPr/>
        </p:nvCxnSpPr>
        <p:spPr>
          <a:xfrm flipV="1">
            <a:off x="7682450" y="2069186"/>
            <a:ext cx="670560" cy="3716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cxnSpLocks/>
          </p:cNvCxnSpPr>
          <p:nvPr/>
        </p:nvCxnSpPr>
        <p:spPr>
          <a:xfrm>
            <a:off x="7950279" y="4777796"/>
            <a:ext cx="531769" cy="3746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cxnSpLocks/>
          </p:cNvCxnSpPr>
          <p:nvPr/>
        </p:nvCxnSpPr>
        <p:spPr>
          <a:xfrm flipH="1" flipV="1">
            <a:off x="3130856" y="2622902"/>
            <a:ext cx="1029230" cy="2001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rotWithShape="1">
          <a:blip r:embed="rId4"/>
          <a:srcRect t="30912" b="31613"/>
          <a:stretch/>
        </p:blipFill>
        <p:spPr>
          <a:xfrm>
            <a:off x="8146768" y="5279344"/>
            <a:ext cx="3754120" cy="708326"/>
          </a:xfrm>
          <a:prstGeom prst="rect">
            <a:avLst/>
          </a:prstGeom>
        </p:spPr>
      </p:pic>
      <p:cxnSp>
        <p:nvCxnSpPr>
          <p:cNvPr id="24" name="Straight Arrow Connector 23"/>
          <p:cNvCxnSpPr/>
          <p:nvPr/>
        </p:nvCxnSpPr>
        <p:spPr>
          <a:xfrm flipH="1">
            <a:off x="3076308" y="3673584"/>
            <a:ext cx="777296" cy="100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899A2839-4357-0D41-BCF4-86C8AF8C2F9C}"/>
              </a:ext>
            </a:extLst>
          </p:cNvPr>
          <p:cNvCxnSpPr>
            <a:cxnSpLocks/>
          </p:cNvCxnSpPr>
          <p:nvPr/>
        </p:nvCxnSpPr>
        <p:spPr>
          <a:xfrm>
            <a:off x="7980870" y="3452726"/>
            <a:ext cx="650388" cy="74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C23CB3B2-1734-004F-9A54-123DD3F01253}"/>
              </a:ext>
            </a:extLst>
          </p:cNvPr>
          <p:cNvPicPr>
            <a:picLocks noChangeAspect="1"/>
          </p:cNvPicPr>
          <p:nvPr/>
        </p:nvPicPr>
        <p:blipFill>
          <a:blip r:embed="rId5"/>
          <a:stretch>
            <a:fillRect/>
          </a:stretch>
        </p:blipFill>
        <p:spPr>
          <a:xfrm>
            <a:off x="9023649" y="3134218"/>
            <a:ext cx="1204102" cy="1204102"/>
          </a:xfrm>
          <a:prstGeom prst="ellipse">
            <a:avLst/>
          </a:prstGeom>
        </p:spPr>
      </p:pic>
      <p:pic>
        <p:nvPicPr>
          <p:cNvPr id="20" name="Picture 2" descr="http://src0.responsive.io/webp/w=250/http:/www.fcbinferno.com/wp-content/uploads/2014/04/DOF_logo-500x250.jpg">
            <a:extLst>
              <a:ext uri="{FF2B5EF4-FFF2-40B4-BE49-F238E27FC236}">
                <a16:creationId xmlns:a16="http://schemas.microsoft.com/office/drawing/2014/main" id="{6B7B0012-E6ED-AE4D-8FA6-FB7CD5CED7D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717" t="11676" r="15695" b="9471"/>
          <a:stretch/>
        </p:blipFill>
        <p:spPr bwMode="auto">
          <a:xfrm>
            <a:off x="1391239" y="6118780"/>
            <a:ext cx="978276" cy="570656"/>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Straight Arrow Connector 24"/>
          <p:cNvCxnSpPr>
            <a:cxnSpLocks/>
          </p:cNvCxnSpPr>
          <p:nvPr/>
        </p:nvCxnSpPr>
        <p:spPr>
          <a:xfrm flipH="1">
            <a:off x="4160086" y="4840690"/>
            <a:ext cx="668952" cy="5830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7"/>
          <a:stretch>
            <a:fillRect/>
          </a:stretch>
        </p:blipFill>
        <p:spPr>
          <a:xfrm>
            <a:off x="1308173" y="4465508"/>
            <a:ext cx="2171517" cy="1149160"/>
          </a:xfrm>
          <a:prstGeom prst="rect">
            <a:avLst/>
          </a:prstGeom>
        </p:spPr>
      </p:pic>
      <p:sp>
        <p:nvSpPr>
          <p:cNvPr id="3" name="TextBox 2">
            <a:extLst>
              <a:ext uri="{FF2B5EF4-FFF2-40B4-BE49-F238E27FC236}">
                <a16:creationId xmlns:a16="http://schemas.microsoft.com/office/drawing/2014/main" id="{97B21EF0-7389-7DA2-B75A-89AF8AD9FC3B}"/>
              </a:ext>
            </a:extLst>
          </p:cNvPr>
          <p:cNvSpPr txBox="1"/>
          <p:nvPr/>
        </p:nvSpPr>
        <p:spPr>
          <a:xfrm>
            <a:off x="-234128" y="3542784"/>
            <a:ext cx="3310436" cy="461665"/>
          </a:xfrm>
          <a:prstGeom prst="rect">
            <a:avLst/>
          </a:prstGeom>
          <a:noFill/>
        </p:spPr>
        <p:txBody>
          <a:bodyPr wrap="square" rtlCol="0">
            <a:spAutoFit/>
          </a:bodyPr>
          <a:lstStyle/>
          <a:p>
            <a:pPr algn="ctr"/>
            <a:r>
              <a:rPr lang="en-GB" sz="2400" b="1" dirty="0">
                <a:solidFill>
                  <a:schemeClr val="accent1">
                    <a:lumMod val="75000"/>
                  </a:schemeClr>
                </a:solidFill>
                <a:latin typeface="Gill Sans MT" panose="020B0502020104020203" pitchFamily="34" charset="77"/>
                <a:ea typeface="Century Gothic" charset="0"/>
                <a:cs typeface="Century Gothic" charset="0"/>
              </a:rPr>
              <a:t>Spelling Practice </a:t>
            </a:r>
            <a:endParaRPr lang="en-GB" b="1" dirty="0">
              <a:solidFill>
                <a:schemeClr val="accent1">
                  <a:lumMod val="75000"/>
                </a:schemeClr>
              </a:solidFill>
              <a:latin typeface="Gill Sans MT" panose="020B0502020104020203" pitchFamily="34" charset="77"/>
              <a:ea typeface="Century Gothic" charset="0"/>
              <a:cs typeface="Century Gothic" charset="0"/>
            </a:endParaRPr>
          </a:p>
        </p:txBody>
      </p:sp>
      <p:sp>
        <p:nvSpPr>
          <p:cNvPr id="5" name="TextBox 4">
            <a:extLst>
              <a:ext uri="{FF2B5EF4-FFF2-40B4-BE49-F238E27FC236}">
                <a16:creationId xmlns:a16="http://schemas.microsoft.com/office/drawing/2014/main" id="{E388B5F0-55EE-B78F-2643-AD3287657C71}"/>
              </a:ext>
            </a:extLst>
          </p:cNvPr>
          <p:cNvSpPr txBox="1"/>
          <p:nvPr/>
        </p:nvSpPr>
        <p:spPr>
          <a:xfrm>
            <a:off x="8306064" y="1493198"/>
            <a:ext cx="3310436" cy="1015663"/>
          </a:xfrm>
          <a:prstGeom prst="rect">
            <a:avLst/>
          </a:prstGeom>
          <a:noFill/>
        </p:spPr>
        <p:txBody>
          <a:bodyPr wrap="square" rtlCol="0">
            <a:spAutoFit/>
          </a:bodyPr>
          <a:lstStyle/>
          <a:p>
            <a:pPr algn="ctr"/>
            <a:r>
              <a:rPr lang="en-GB" sz="2000" b="1" dirty="0">
                <a:solidFill>
                  <a:schemeClr val="accent1">
                    <a:lumMod val="75000"/>
                  </a:schemeClr>
                </a:solidFill>
                <a:latin typeface="Gill Sans MT" panose="020B0502020104020203" pitchFamily="34" charset="77"/>
                <a:ea typeface="Century Gothic" charset="0"/>
                <a:cs typeface="Century Gothic" charset="0"/>
              </a:rPr>
              <a:t>'Real Life’ Maths questions or activities (such as cooking).</a:t>
            </a:r>
            <a:endParaRPr lang="en-GB" sz="1600" b="1" dirty="0">
              <a:solidFill>
                <a:schemeClr val="accent1">
                  <a:lumMod val="75000"/>
                </a:schemeClr>
              </a:solidFill>
              <a:latin typeface="Gill Sans MT" panose="020B0502020104020203" pitchFamily="34" charset="77"/>
              <a:ea typeface="Century Gothic" charset="0"/>
              <a:cs typeface="Century Gothic" charset="0"/>
            </a:endParaRPr>
          </a:p>
        </p:txBody>
      </p:sp>
      <p:sp>
        <p:nvSpPr>
          <p:cNvPr id="9" name="TextBox 8">
            <a:extLst>
              <a:ext uri="{FF2B5EF4-FFF2-40B4-BE49-F238E27FC236}">
                <a16:creationId xmlns:a16="http://schemas.microsoft.com/office/drawing/2014/main" id="{9DC0CE6A-39C6-2DBA-827E-14A95B67FFC2}"/>
              </a:ext>
            </a:extLst>
          </p:cNvPr>
          <p:cNvSpPr txBox="1"/>
          <p:nvPr/>
        </p:nvSpPr>
        <p:spPr>
          <a:xfrm>
            <a:off x="2271577" y="5580318"/>
            <a:ext cx="3310436" cy="830997"/>
          </a:xfrm>
          <a:prstGeom prst="rect">
            <a:avLst/>
          </a:prstGeom>
          <a:noFill/>
        </p:spPr>
        <p:txBody>
          <a:bodyPr wrap="square" rtlCol="0">
            <a:spAutoFit/>
          </a:bodyPr>
          <a:lstStyle/>
          <a:p>
            <a:pPr algn="ctr"/>
            <a:r>
              <a:rPr lang="en-GB" sz="2400" b="1" dirty="0">
                <a:solidFill>
                  <a:schemeClr val="accent1">
                    <a:lumMod val="75000"/>
                  </a:schemeClr>
                </a:solidFill>
                <a:latin typeface="Gill Sans MT" panose="020B0502020104020203" pitchFamily="34" charset="77"/>
                <a:ea typeface="Century Gothic" charset="0"/>
                <a:cs typeface="Century Gothic" charset="0"/>
              </a:rPr>
              <a:t>CGP revision guides and online quizzes</a:t>
            </a:r>
            <a:endParaRPr lang="en-GB" b="1" dirty="0">
              <a:solidFill>
                <a:schemeClr val="accent1">
                  <a:lumMod val="75000"/>
                </a:schemeClr>
              </a:solidFill>
              <a:latin typeface="Gill Sans MT" panose="020B0502020104020203" pitchFamily="34" charset="77"/>
              <a:ea typeface="Century Gothic" charset="0"/>
              <a:cs typeface="Century Gothic" charset="0"/>
            </a:endParaRPr>
          </a:p>
        </p:txBody>
      </p:sp>
      <p:pic>
        <p:nvPicPr>
          <p:cNvPr id="26" name="Picture 25">
            <a:extLst>
              <a:ext uri="{FF2B5EF4-FFF2-40B4-BE49-F238E27FC236}">
                <a16:creationId xmlns:a16="http://schemas.microsoft.com/office/drawing/2014/main" id="{C5E5F0E9-33E4-4B5E-ABA8-25FBE8E45723}"/>
              </a:ext>
            </a:extLst>
          </p:cNvPr>
          <p:cNvPicPr>
            <a:picLocks noChangeAspect="1"/>
          </p:cNvPicPr>
          <p:nvPr/>
        </p:nvPicPr>
        <p:blipFill>
          <a:blip r:embed="rId8"/>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78541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dgeiu3fz282x5.cloudfront.net/g/l/lgcm27.jpg"/>
          <p:cNvPicPr>
            <a:picLocks noChangeAspect="1" noChangeArrowheads="1"/>
          </p:cNvPicPr>
          <p:nvPr/>
        </p:nvPicPr>
        <p:blipFill rotWithShape="1">
          <a:blip r:embed="rId3">
            <a:extLst>
              <a:ext uri="{28A0092B-C50C-407E-A947-70E740481C1C}">
                <a14:useLocalDpi xmlns:a14="http://schemas.microsoft.com/office/drawing/2010/main" val="0"/>
              </a:ext>
            </a:extLst>
          </a:blip>
          <a:srcRect l="1541" t="2312" r="2296" b="5580"/>
          <a:stretch/>
        </p:blipFill>
        <p:spPr bwMode="auto">
          <a:xfrm>
            <a:off x="1059516" y="2408041"/>
            <a:ext cx="2138204" cy="29958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xplodemag.co.uk/wp-content/uploads/2014/09/Books_pic.jpg"/>
          <p:cNvPicPr>
            <a:picLocks noChangeAspect="1" noChangeArrowheads="1"/>
          </p:cNvPicPr>
          <p:nvPr/>
        </p:nvPicPr>
        <p:blipFill rotWithShape="1">
          <a:blip r:embed="rId4">
            <a:extLst>
              <a:ext uri="{28A0092B-C50C-407E-A947-70E740481C1C}">
                <a14:useLocalDpi xmlns:a14="http://schemas.microsoft.com/office/drawing/2010/main" val="0"/>
              </a:ext>
            </a:extLst>
          </a:blip>
          <a:srcRect l="4289" r="54700"/>
          <a:stretch/>
        </p:blipFill>
        <p:spPr bwMode="auto">
          <a:xfrm>
            <a:off x="8929980" y="2408041"/>
            <a:ext cx="2484120" cy="214838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www.westropprimaryschool.co.uk/wp-content/uploads/2014/07/1.jpg">
            <a:hlinkClick r:id="rId5"/>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1016"/>
          <a:stretch/>
        </p:blipFill>
        <p:spPr bwMode="auto">
          <a:xfrm>
            <a:off x="4288971" y="2729122"/>
            <a:ext cx="3614057" cy="269991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28855" y="1223463"/>
            <a:ext cx="3825240" cy="1015663"/>
          </a:xfrm>
          <a:prstGeom prst="rect">
            <a:avLst/>
          </a:prstGeom>
        </p:spPr>
        <p:txBody>
          <a:bodyPr wrap="square">
            <a:spAutoFit/>
          </a:bodyPr>
          <a:lstStyle/>
          <a:p>
            <a:pPr algn="ctr"/>
            <a:r>
              <a:rPr lang="en-GB" sz="2000" b="1" dirty="0">
                <a:solidFill>
                  <a:schemeClr val="accent1">
                    <a:lumMod val="75000"/>
                  </a:schemeClr>
                </a:solidFill>
                <a:latin typeface="Gill Sans MT" panose="020B0502020104020203" pitchFamily="34" charset="77"/>
                <a:ea typeface="Century Gothic" charset="0"/>
                <a:cs typeface="Century Gothic" charset="0"/>
              </a:rPr>
              <a:t>Practice and rehearse multiplication and division facts up to 12 x 12.</a:t>
            </a:r>
          </a:p>
        </p:txBody>
      </p:sp>
      <p:sp>
        <p:nvSpPr>
          <p:cNvPr id="13" name="Rectangle 12"/>
          <p:cNvSpPr/>
          <p:nvPr/>
        </p:nvSpPr>
        <p:spPr>
          <a:xfrm>
            <a:off x="3756659" y="1612916"/>
            <a:ext cx="4678680" cy="1015663"/>
          </a:xfrm>
          <a:prstGeom prst="rect">
            <a:avLst/>
          </a:prstGeom>
        </p:spPr>
        <p:txBody>
          <a:bodyPr wrap="square">
            <a:spAutoFit/>
          </a:bodyPr>
          <a:lstStyle/>
          <a:p>
            <a:pPr algn="ctr"/>
            <a:r>
              <a:rPr lang="en-GB" sz="2000" b="1" dirty="0">
                <a:solidFill>
                  <a:schemeClr val="accent1">
                    <a:lumMod val="75000"/>
                  </a:schemeClr>
                </a:solidFill>
                <a:latin typeface="Gill Sans MT" panose="020B0502020104020203" pitchFamily="34" charset="77"/>
                <a:ea typeface="Century Gothic" charset="0"/>
                <a:cs typeface="Century Gothic" charset="0"/>
              </a:rPr>
              <a:t>Practice formal written methods for addition, subtraction, multiplication and division.</a:t>
            </a:r>
            <a:endParaRPr lang="en-GB" sz="1600" b="1" dirty="0">
              <a:solidFill>
                <a:schemeClr val="accent1">
                  <a:lumMod val="75000"/>
                </a:schemeClr>
              </a:solidFill>
              <a:latin typeface="Gill Sans MT" panose="020B0502020104020203" pitchFamily="34" charset="77"/>
              <a:ea typeface="Century Gothic" charset="0"/>
              <a:cs typeface="Century Gothic" charset="0"/>
            </a:endParaRPr>
          </a:p>
        </p:txBody>
      </p:sp>
      <p:sp>
        <p:nvSpPr>
          <p:cNvPr id="14" name="Rectangle 13"/>
          <p:cNvSpPr/>
          <p:nvPr/>
        </p:nvSpPr>
        <p:spPr>
          <a:xfrm>
            <a:off x="8403190" y="1563205"/>
            <a:ext cx="3272663" cy="707886"/>
          </a:xfrm>
          <a:prstGeom prst="rect">
            <a:avLst/>
          </a:prstGeom>
        </p:spPr>
        <p:txBody>
          <a:bodyPr wrap="square">
            <a:spAutoFit/>
          </a:bodyPr>
          <a:lstStyle/>
          <a:p>
            <a:pPr algn="ctr"/>
            <a:r>
              <a:rPr lang="en-GB" sz="2000" b="1" dirty="0">
                <a:solidFill>
                  <a:schemeClr val="accent1">
                    <a:lumMod val="75000"/>
                  </a:schemeClr>
                </a:solidFill>
                <a:latin typeface="Gill Sans MT" panose="020B0502020104020203" pitchFamily="34" charset="77"/>
                <a:ea typeface="Century Gothic" charset="0"/>
                <a:cs typeface="Century Gothic" charset="0"/>
              </a:rPr>
              <a:t>Read, read, read with your child! </a:t>
            </a:r>
          </a:p>
        </p:txBody>
      </p:sp>
      <p:sp>
        <p:nvSpPr>
          <p:cNvPr id="15" name="Title 1">
            <a:extLst>
              <a:ext uri="{FF2B5EF4-FFF2-40B4-BE49-F238E27FC236}">
                <a16:creationId xmlns:a16="http://schemas.microsoft.com/office/drawing/2014/main" id="{C6C87410-B314-9146-AE0B-5B5276E2CC28}"/>
              </a:ext>
            </a:extLst>
          </p:cNvPr>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2400" b="1" cap="none" dirty="0">
                <a:latin typeface="Gill Sans Ultra Bold" panose="020B0A02020104020203" pitchFamily="34" charset="77"/>
                <a:ea typeface="Century Gothic" charset="0"/>
                <a:cs typeface="Century Gothic" charset="0"/>
              </a:rPr>
              <a:t>What could I do at home to support my child?</a:t>
            </a:r>
            <a:endParaRPr lang="en-GB" sz="2400" b="1" dirty="0">
              <a:latin typeface="Gill Sans Ultra Bold" panose="020B0A02020104020203" pitchFamily="34" charset="77"/>
              <a:ea typeface="Century Gothic" charset="0"/>
              <a:cs typeface="Century Gothic" charset="0"/>
            </a:endParaRPr>
          </a:p>
        </p:txBody>
      </p:sp>
      <p:pic>
        <p:nvPicPr>
          <p:cNvPr id="16" name="Picture 2" descr="http://src0.responsive.io/webp/w=250/http:/www.fcbinferno.com/wp-content/uploads/2014/04/DOF_logo-500x250.jpg">
            <a:extLst>
              <a:ext uri="{FF2B5EF4-FFF2-40B4-BE49-F238E27FC236}">
                <a16:creationId xmlns:a16="http://schemas.microsoft.com/office/drawing/2014/main" id="{C01A8AC2-C9A2-064A-9399-82F5900B1A9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717" t="11676" r="15695" b="9471"/>
          <a:stretch/>
        </p:blipFill>
        <p:spPr bwMode="auto">
          <a:xfrm>
            <a:off x="1292008" y="6080622"/>
            <a:ext cx="978276" cy="5706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6F3FF49-1FE5-903E-B4B6-AF8C04BAADB7}"/>
              </a:ext>
            </a:extLst>
          </p:cNvPr>
          <p:cNvSpPr/>
          <p:nvPr/>
        </p:nvSpPr>
        <p:spPr>
          <a:xfrm>
            <a:off x="3756659" y="5630120"/>
            <a:ext cx="4678680" cy="400110"/>
          </a:xfrm>
          <a:prstGeom prst="rect">
            <a:avLst/>
          </a:prstGeom>
        </p:spPr>
        <p:txBody>
          <a:bodyPr wrap="square">
            <a:spAutoFit/>
          </a:bodyPr>
          <a:lstStyle/>
          <a:p>
            <a:pPr algn="ctr"/>
            <a:r>
              <a:rPr lang="en-GB" sz="2000" b="1" dirty="0">
                <a:solidFill>
                  <a:schemeClr val="accent1">
                    <a:lumMod val="75000"/>
                  </a:schemeClr>
                </a:solidFill>
                <a:latin typeface="Gill Sans MT" panose="020B0502020104020203" pitchFamily="34" charset="77"/>
                <a:ea typeface="Century Gothic" charset="0"/>
                <a:cs typeface="Century Gothic" charset="0"/>
              </a:rPr>
              <a:t>Ask them to teach you!</a:t>
            </a:r>
            <a:endParaRPr lang="en-GB" sz="1600" b="1" dirty="0">
              <a:solidFill>
                <a:schemeClr val="accent1">
                  <a:lumMod val="75000"/>
                </a:schemeClr>
              </a:solidFill>
              <a:latin typeface="Gill Sans MT" panose="020B0502020104020203" pitchFamily="34" charset="77"/>
              <a:ea typeface="Century Gothic" charset="0"/>
              <a:cs typeface="Century Gothic" charset="0"/>
            </a:endParaRPr>
          </a:p>
        </p:txBody>
      </p:sp>
      <p:pic>
        <p:nvPicPr>
          <p:cNvPr id="17" name="Picture 16">
            <a:extLst>
              <a:ext uri="{FF2B5EF4-FFF2-40B4-BE49-F238E27FC236}">
                <a16:creationId xmlns:a16="http://schemas.microsoft.com/office/drawing/2014/main" id="{F529CE0D-D523-4D6E-8CCD-3D2476C857F6}"/>
              </a:ext>
            </a:extLst>
          </p:cNvPr>
          <p:cNvPicPr>
            <a:picLocks noChangeAspect="1"/>
          </p:cNvPicPr>
          <p:nvPr/>
        </p:nvPicPr>
        <p:blipFill>
          <a:blip r:embed="rId8"/>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021820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3225" y="584276"/>
            <a:ext cx="10515600" cy="701731"/>
          </a:xfrm>
          <a:noFill/>
        </p:spPr>
        <p:txBody>
          <a:bodyPr wrap="square" rtlCol="0">
            <a:spAutoFit/>
          </a:bodyPr>
          <a:lstStyle/>
          <a:p>
            <a:r>
              <a:rPr lang="en-GB" dirty="0">
                <a:solidFill>
                  <a:srgbClr val="0070C0"/>
                </a:solidFill>
                <a:latin typeface="Gill Sans Ultra Bold" panose="020B0A02020104020203" pitchFamily="34" charset="0"/>
                <a:ea typeface="+mn-ea"/>
                <a:cs typeface="+mn-cs"/>
              </a:rPr>
              <a:t>Mathematics</a:t>
            </a:r>
          </a:p>
        </p:txBody>
      </p:sp>
      <p:sp>
        <p:nvSpPr>
          <p:cNvPr id="3" name="Content Placeholder 2"/>
          <p:cNvSpPr>
            <a:spLocks noGrp="1"/>
          </p:cNvSpPr>
          <p:nvPr>
            <p:ph idx="1"/>
          </p:nvPr>
        </p:nvSpPr>
        <p:spPr/>
        <p:txBody>
          <a:bodyPr>
            <a:normAutofit/>
          </a:bodyPr>
          <a:lstStyle/>
          <a:p>
            <a:pPr marL="0" indent="0">
              <a:buNone/>
            </a:pPr>
            <a:r>
              <a:rPr lang="en-GB" sz="2400" dirty="0">
                <a:latin typeface="Gill Sans MT" panose="020B0502020104020203" pitchFamily="34" charset="0"/>
              </a:rPr>
              <a:t>The 2026 Key Stage 2 mathematics national curriculum tests will consist of three separate test papers: </a:t>
            </a:r>
          </a:p>
          <a:p>
            <a:r>
              <a:rPr lang="en-GB" sz="2400" dirty="0">
                <a:latin typeface="Gill Sans MT" panose="020B0502020104020203" pitchFamily="34" charset="0"/>
              </a:rPr>
              <a:t>Paper 1: arithmetic [40 marks]  - 30 mins</a:t>
            </a:r>
          </a:p>
          <a:p>
            <a:r>
              <a:rPr lang="en-GB" sz="2400" dirty="0">
                <a:latin typeface="Gill Sans MT" panose="020B0502020104020203" pitchFamily="34" charset="0"/>
              </a:rPr>
              <a:t>Paper 2: reasoning [35 marks]   - 40 mins</a:t>
            </a:r>
          </a:p>
          <a:p>
            <a:r>
              <a:rPr lang="en-GB" sz="2400" dirty="0">
                <a:latin typeface="Gill Sans MT" panose="020B0502020104020203" pitchFamily="34" charset="0"/>
              </a:rPr>
              <a:t>Paper 3: reasoning [35 marks]   - 40 mins</a:t>
            </a:r>
          </a:p>
          <a:p>
            <a:pPr marL="0" indent="0">
              <a:buNone/>
            </a:pPr>
            <a:endParaRPr lang="en-GB" sz="2400" dirty="0">
              <a:latin typeface="Gill Sans MT" panose="020B0502020104020203" pitchFamily="34" charset="0"/>
            </a:endParaRPr>
          </a:p>
          <a:p>
            <a:pPr marL="0" indent="0">
              <a:buNone/>
            </a:pPr>
            <a:r>
              <a:rPr lang="en-GB" sz="2400" dirty="0">
                <a:latin typeface="Gill Sans MT" panose="020B0502020104020203" pitchFamily="34" charset="0"/>
              </a:rPr>
              <a:t>Questions gradually increase in difficulty. Not all children will be expected to access some of the more difficult questions later in the paper.</a:t>
            </a:r>
          </a:p>
          <a:p>
            <a:pPr marL="0" indent="0">
              <a:buNone/>
            </a:pPr>
            <a:r>
              <a:rPr lang="en-GB" sz="2400" dirty="0">
                <a:solidFill>
                  <a:schemeClr val="accent1">
                    <a:lumMod val="75000"/>
                  </a:schemeClr>
                </a:solidFill>
                <a:latin typeface="Gill Sans MT" panose="020B0502020104020203" pitchFamily="34" charset="0"/>
              </a:rPr>
              <a:t>The 2026 Expected Standard was 54/110.</a:t>
            </a:r>
          </a:p>
          <a:p>
            <a:pPr marL="0" indent="0">
              <a:buNone/>
            </a:pPr>
            <a:endParaRPr lang="en-GB" sz="2400" dirty="0">
              <a:latin typeface="Gill Sans MT" panose="020B0502020104020203" pitchFamily="34" charset="0"/>
            </a:endParaRPr>
          </a:p>
        </p:txBody>
      </p:sp>
      <p:pic>
        <p:nvPicPr>
          <p:cNvPr id="5"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149768"/>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F45A33C-423E-FE30-E193-B3CBB294F06D}"/>
              </a:ext>
            </a:extLst>
          </p:cNvPr>
          <p:cNvPicPr>
            <a:picLocks noChangeAspect="1"/>
          </p:cNvPicPr>
          <p:nvPr/>
        </p:nvPicPr>
        <p:blipFill rotWithShape="1">
          <a:blip r:embed="rId3"/>
          <a:srcRect l="26642" t="18543" r="22524" b="16821"/>
          <a:stretch/>
        </p:blipFill>
        <p:spPr>
          <a:xfrm>
            <a:off x="10560953" y="5377845"/>
            <a:ext cx="1242316" cy="1175100"/>
          </a:xfrm>
          <a:prstGeom prst="rect">
            <a:avLst/>
          </a:prstGeom>
        </p:spPr>
      </p:pic>
      <p:pic>
        <p:nvPicPr>
          <p:cNvPr id="8" name="Picture 7">
            <a:extLst>
              <a:ext uri="{FF2B5EF4-FFF2-40B4-BE49-F238E27FC236}">
                <a16:creationId xmlns:a16="http://schemas.microsoft.com/office/drawing/2014/main" id="{E84736D0-9063-4D00-A086-3BB86324A886}"/>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418814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8127" y="185030"/>
            <a:ext cx="10775092" cy="2917722"/>
          </a:xfrm>
          <a:prstGeom prst="rect">
            <a:avLst/>
          </a:prstGeom>
        </p:spPr>
        <p:txBody>
          <a:bodyPr wrap="square">
            <a:spAutoFit/>
          </a:bodyPr>
          <a:lstStyle/>
          <a:p>
            <a:pPr>
              <a:lnSpc>
                <a:spcPct val="90000"/>
              </a:lnSpc>
              <a:spcBef>
                <a:spcPct val="0"/>
              </a:spcBef>
            </a:pPr>
            <a:r>
              <a:rPr lang="en-GB" sz="4400" b="1" dirty="0">
                <a:solidFill>
                  <a:schemeClr val="accent1">
                    <a:lumMod val="75000"/>
                  </a:schemeClr>
                </a:solidFill>
                <a:latin typeface="Gill Sans MT" panose="020B0502020104020203" pitchFamily="34" charset="0"/>
                <a:ea typeface="+mj-ea"/>
                <a:cs typeface="+mj-cs"/>
              </a:rPr>
              <a:t>Arithmetic</a:t>
            </a:r>
          </a:p>
          <a:p>
            <a:endParaRPr lang="en-GB" sz="2400" dirty="0">
              <a:latin typeface="Gill Sans MT" panose="020B0502020104020203" pitchFamily="34" charset="0"/>
            </a:endParaRPr>
          </a:p>
          <a:p>
            <a:r>
              <a:rPr lang="en-GB" sz="2400" dirty="0">
                <a:latin typeface="Gill Sans MT" panose="020B0502020104020203" pitchFamily="34" charset="0"/>
              </a:rPr>
              <a:t>The arithmetic paper consists solely of number calculations with no context. Pupils need to calculate efficiently and use a range of strategies, as they have only 30 minutes to solve 36 questions, with an expectation that formal methods will be used. The tests covers calculation methods for all operations, including use of fractions, percentages and decimals.</a:t>
            </a:r>
          </a:p>
        </p:txBody>
      </p:sp>
      <p:pic>
        <p:nvPicPr>
          <p:cNvPr id="5" name="Picture 4"/>
          <p:cNvPicPr>
            <a:picLocks noChangeAspect="1"/>
          </p:cNvPicPr>
          <p:nvPr/>
        </p:nvPicPr>
        <p:blipFill>
          <a:blip r:embed="rId2"/>
          <a:stretch>
            <a:fillRect/>
          </a:stretch>
        </p:blipFill>
        <p:spPr>
          <a:xfrm>
            <a:off x="509459" y="3341217"/>
            <a:ext cx="5296214" cy="2295526"/>
          </a:xfrm>
          <a:prstGeom prst="rect">
            <a:avLst/>
          </a:prstGeom>
        </p:spPr>
      </p:pic>
      <p:pic>
        <p:nvPicPr>
          <p:cNvPr id="6" name="Picture 5"/>
          <p:cNvPicPr>
            <a:picLocks noChangeAspect="1"/>
          </p:cNvPicPr>
          <p:nvPr/>
        </p:nvPicPr>
        <p:blipFill>
          <a:blip r:embed="rId3"/>
          <a:stretch>
            <a:fillRect/>
          </a:stretch>
        </p:blipFill>
        <p:spPr>
          <a:xfrm>
            <a:off x="6261261" y="3210842"/>
            <a:ext cx="5296214" cy="2556276"/>
          </a:xfrm>
          <a:prstGeom prst="rect">
            <a:avLst/>
          </a:prstGeom>
        </p:spPr>
      </p:pic>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717" t="11676" r="15695" b="9471"/>
          <a:stretch/>
        </p:blipFill>
        <p:spPr bwMode="auto">
          <a:xfrm>
            <a:off x="1309350" y="605558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32A4551-0838-4833-86D5-6654B0FF0EBC}"/>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171379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391" y="91495"/>
            <a:ext cx="11993218" cy="2517612"/>
          </a:xfrm>
          <a:prstGeom prst="rect">
            <a:avLst/>
          </a:prstGeom>
        </p:spPr>
        <p:txBody>
          <a:bodyPr wrap="square">
            <a:spAutoFit/>
          </a:bodyPr>
          <a:lstStyle/>
          <a:p>
            <a:pPr>
              <a:lnSpc>
                <a:spcPct val="90000"/>
              </a:lnSpc>
              <a:spcBef>
                <a:spcPct val="0"/>
              </a:spcBef>
            </a:pPr>
            <a:r>
              <a:rPr lang="en-GB" sz="4400" b="1" dirty="0">
                <a:solidFill>
                  <a:schemeClr val="accent1">
                    <a:lumMod val="75000"/>
                  </a:schemeClr>
                </a:solidFill>
                <a:latin typeface="Gill Sans MT" panose="020B0502020104020203" pitchFamily="34" charset="77"/>
                <a:ea typeface="+mj-ea"/>
                <a:cs typeface="+mj-cs"/>
              </a:rPr>
              <a:t>Reasoning</a:t>
            </a:r>
          </a:p>
          <a:p>
            <a:endParaRPr lang="en-GB" dirty="0">
              <a:latin typeface="Gill Sans MT" panose="020B0502020104020203" pitchFamily="34" charset="77"/>
            </a:endParaRPr>
          </a:p>
          <a:p>
            <a:r>
              <a:rPr lang="en-GB" sz="2000" dirty="0">
                <a:latin typeface="Gill Sans MT" panose="020B0502020104020203" pitchFamily="34" charset="77"/>
              </a:rPr>
              <a:t>The two reasoning papers consist of a range of question types in and out of context. Pupils need to demonstrate understanding across the mathematics curriculum, although there is still a greater proportion of marks allocated to Number and Calculations. Papers 2 and 3 cover problem solving and reasoning, each lasting for 40 minutes. Pupils will still require calculation skills but will need to answer questions in context and decide what is required to find a solution.</a:t>
            </a:r>
          </a:p>
        </p:txBody>
      </p:sp>
      <p:pic>
        <p:nvPicPr>
          <p:cNvPr id="5" name="Picture 4"/>
          <p:cNvPicPr>
            <a:picLocks noChangeAspect="1"/>
          </p:cNvPicPr>
          <p:nvPr/>
        </p:nvPicPr>
        <p:blipFill>
          <a:blip r:embed="rId2"/>
          <a:stretch>
            <a:fillRect/>
          </a:stretch>
        </p:blipFill>
        <p:spPr>
          <a:xfrm>
            <a:off x="2322630" y="2475038"/>
            <a:ext cx="4171284" cy="4118259"/>
          </a:xfrm>
          <a:prstGeom prst="rect">
            <a:avLst/>
          </a:prstGeom>
        </p:spPr>
      </p:pic>
      <p:pic>
        <p:nvPicPr>
          <p:cNvPr id="6" name="Picture 5"/>
          <p:cNvPicPr>
            <a:picLocks noChangeAspect="1"/>
          </p:cNvPicPr>
          <p:nvPr/>
        </p:nvPicPr>
        <p:blipFill>
          <a:blip r:embed="rId3"/>
          <a:stretch>
            <a:fillRect/>
          </a:stretch>
        </p:blipFill>
        <p:spPr>
          <a:xfrm>
            <a:off x="6633996" y="2530809"/>
            <a:ext cx="4324261" cy="4184179"/>
          </a:xfrm>
          <a:prstGeom prst="rect">
            <a:avLst/>
          </a:prstGeom>
        </p:spPr>
      </p:pic>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717" t="11676" r="15695" b="9471"/>
          <a:stretch/>
        </p:blipFill>
        <p:spPr bwMode="auto">
          <a:xfrm>
            <a:off x="1233743" y="614433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F24A914-7753-4553-8856-D4B22F6D360C}"/>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569990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1275" y="286517"/>
            <a:ext cx="11203460" cy="5160387"/>
          </a:xfrm>
          <a:prstGeom prst="rect">
            <a:avLst/>
          </a:prstGeom>
        </p:spPr>
        <p:txBody>
          <a:bodyPr wrap="square">
            <a:spAutoFit/>
          </a:bodyPr>
          <a:lstStyle/>
          <a:p>
            <a:pPr>
              <a:lnSpc>
                <a:spcPct val="90000"/>
              </a:lnSpc>
              <a:spcBef>
                <a:spcPct val="0"/>
              </a:spcBef>
              <a:spcAft>
                <a:spcPts val="0"/>
              </a:spcAft>
              <a:tabLst>
                <a:tab pos="503555" algn="l"/>
              </a:tabLst>
            </a:pPr>
            <a:r>
              <a:rPr lang="en-GB" sz="4400" b="1" dirty="0">
                <a:solidFill>
                  <a:schemeClr val="accent1">
                    <a:lumMod val="75000"/>
                  </a:schemeClr>
                </a:solidFill>
                <a:latin typeface="Gill Sans MT" panose="020B0502020104020203" pitchFamily="34" charset="77"/>
                <a:ea typeface="+mj-ea"/>
                <a:cs typeface="+mj-cs"/>
              </a:rPr>
              <a:t>How to Help Your Child with Maths</a:t>
            </a:r>
          </a:p>
          <a:p>
            <a:pPr>
              <a:lnSpc>
                <a:spcPts val="1000"/>
              </a:lnSpc>
              <a:spcAft>
                <a:spcPts val="0"/>
              </a:spcAft>
            </a:pPr>
            <a:r>
              <a:rPr lang="en-GB" sz="2800" b="1" dirty="0">
                <a:solidFill>
                  <a:srgbClr val="FFFFFF"/>
                </a:solidFill>
                <a:latin typeface="Gill Sans MT" panose="020B0502020104020203" pitchFamily="34" charset="77"/>
                <a:ea typeface="Arial" panose="020B0604020202020204" pitchFamily="34" charset="0"/>
                <a:cs typeface="Arial" panose="020B0604020202020204" pitchFamily="34" charset="0"/>
              </a:rPr>
              <a:t> </a:t>
            </a:r>
            <a:endParaRPr lang="en-GB" sz="1200" dirty="0">
              <a:latin typeface="Gill Sans MT" panose="020B0502020104020203" pitchFamily="34" charset="77"/>
              <a:ea typeface="Calibri" panose="020F0502020204030204" pitchFamily="34" charset="0"/>
              <a:cs typeface="Arial" panose="020B0604020202020204" pitchFamily="34" charset="0"/>
            </a:endParaRPr>
          </a:p>
          <a:p>
            <a:pPr>
              <a:lnSpc>
                <a:spcPts val="1000"/>
              </a:lnSpc>
              <a:spcAft>
                <a:spcPts val="0"/>
              </a:spcAft>
            </a:pPr>
            <a:r>
              <a:rPr lang="en-GB" sz="2800" b="1" dirty="0">
                <a:solidFill>
                  <a:srgbClr val="FFFFFF"/>
                </a:solidFill>
                <a:latin typeface="Gill Sans MT" panose="020B0502020104020203" pitchFamily="34" charset="77"/>
                <a:ea typeface="Arial" panose="020B0604020202020204" pitchFamily="34" charset="0"/>
                <a:cs typeface="Arial" panose="020B0604020202020204" pitchFamily="34" charset="0"/>
              </a:rPr>
              <a:t> </a:t>
            </a:r>
            <a:endParaRPr lang="en-GB" sz="1200" dirty="0">
              <a:latin typeface="Gill Sans MT" panose="020B0502020104020203" pitchFamily="34" charset="77"/>
              <a:ea typeface="Calibri" panose="020F0502020204030204" pitchFamily="34" charset="0"/>
              <a:cs typeface="Arial" panose="020B0604020202020204" pitchFamily="34" charset="0"/>
            </a:endParaRPr>
          </a:p>
          <a:p>
            <a:pPr>
              <a:lnSpc>
                <a:spcPts val="1495"/>
              </a:lnSpc>
              <a:spcAft>
                <a:spcPts val="0"/>
              </a:spcAft>
            </a:pPr>
            <a:r>
              <a:rPr lang="en-GB" sz="2800" b="1" dirty="0">
                <a:solidFill>
                  <a:srgbClr val="FFFFFF"/>
                </a:solidFill>
                <a:latin typeface="Gill Sans MT" panose="020B0502020104020203" pitchFamily="34" charset="77"/>
                <a:ea typeface="Arial" panose="020B0604020202020204" pitchFamily="34" charset="0"/>
                <a:cs typeface="Arial" panose="020B0604020202020204" pitchFamily="34" charset="0"/>
              </a:rPr>
              <a:t> </a:t>
            </a:r>
            <a:endParaRPr lang="en-GB" sz="12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Play times tables games.</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Play mental maths games including counting in different amounts, forwards and backwards.</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Encourage opportunities for telling the time.</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marR="406400" lvl="0" indent="-342900">
              <a:lnSpc>
                <a:spcPct val="121000"/>
              </a:lnSpc>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Encourage opportunities for counting coins and money; finding amounts or calculating change when shopping.</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50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Look for numbers on street signs, car registrations and anywhere else!</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Look for examples of 2D and 3D shapes around the home.</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Identify, weigh or measure quantities and amounts in the kitchen or in recipes, scale up or scale down recipes.</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a:lnSpc>
                <a:spcPts val="970"/>
              </a:lnSpc>
              <a:spcAft>
                <a:spcPts val="0"/>
              </a:spcAf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 </a:t>
            </a:r>
            <a:endParaRPr lang="en-GB" sz="1400" dirty="0">
              <a:latin typeface="Gill Sans MT" panose="020B0502020104020203" pitchFamily="34" charset="77"/>
              <a:ea typeface="Calibri" panose="020F0502020204030204" pitchFamily="34" charset="0"/>
              <a:cs typeface="Arial" panose="020B0604020202020204" pitchFamily="34" charset="0"/>
            </a:endParaRPr>
          </a:p>
          <a:p>
            <a:pPr marL="342900" lvl="0" indent="-342900">
              <a:spcAft>
                <a:spcPts val="0"/>
              </a:spcAft>
              <a:buFont typeface="Arial" panose="020B0604020202020204" pitchFamily="34" charset="0"/>
              <a:buChar char="•"/>
              <a:tabLst>
                <a:tab pos="109855" algn="l"/>
              </a:tabLst>
            </a:pPr>
            <a:r>
              <a:rPr lang="en-GB" sz="2000" dirty="0">
                <a:solidFill>
                  <a:srgbClr val="050505"/>
                </a:solidFill>
                <a:latin typeface="Gill Sans MT" panose="020B0502020104020203" pitchFamily="34" charset="77"/>
                <a:ea typeface="Arial" panose="020B0604020202020204" pitchFamily="34" charset="0"/>
                <a:cs typeface="Arial" panose="020B0604020202020204" pitchFamily="34" charset="0"/>
              </a:rPr>
              <a:t>Play games involving numbers or logic, such as dominoes, card games, darts, draughts and chess.</a:t>
            </a:r>
            <a:endParaRPr lang="en-GB" sz="1400" dirty="0">
              <a:effectLst/>
              <a:latin typeface="Gill Sans MT" panose="020B0502020104020203" pitchFamily="34" charset="77"/>
              <a:ea typeface="Calibri" panose="020F0502020204030204" pitchFamily="34" charset="0"/>
              <a:cs typeface="Arial" panose="020B0604020202020204" pitchFamily="34" charset="0"/>
            </a:endParaRPr>
          </a:p>
        </p:txBody>
      </p:sp>
      <p:pic>
        <p:nvPicPr>
          <p:cNvPr id="5"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hino Daily Challenge – Maths – Myddle CE Primary and Nursery School">
            <a:extLst>
              <a:ext uri="{FF2B5EF4-FFF2-40B4-BE49-F238E27FC236}">
                <a16:creationId xmlns:a16="http://schemas.microsoft.com/office/drawing/2014/main" id="{745B0881-EB05-14BC-0F0E-817A64B39B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7968" y="5446904"/>
            <a:ext cx="1445249" cy="120437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0B08369-1ED5-4BB6-86D7-713D2236B6C2}"/>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75986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782" y="571405"/>
            <a:ext cx="12629322" cy="769441"/>
          </a:xfrm>
          <a:prstGeom prst="rect">
            <a:avLst/>
          </a:prstGeom>
          <a:noFill/>
        </p:spPr>
        <p:txBody>
          <a:bodyPr wrap="square" rtlCol="0">
            <a:spAutoFit/>
          </a:bodyPr>
          <a:lstStyle/>
          <a:p>
            <a:r>
              <a:rPr lang="en-GB" sz="4400" dirty="0">
                <a:solidFill>
                  <a:srgbClr val="0070C0"/>
                </a:solidFill>
                <a:latin typeface="Gill Sans Ultra Bold" panose="020B0A02020104020203" pitchFamily="34" charset="0"/>
              </a:rPr>
              <a:t>Grammar, Punctuation &amp; Spelling</a:t>
            </a:r>
          </a:p>
        </p:txBody>
      </p:sp>
      <p:sp>
        <p:nvSpPr>
          <p:cNvPr id="5" name="TextBox 4"/>
          <p:cNvSpPr txBox="1"/>
          <p:nvPr/>
        </p:nvSpPr>
        <p:spPr>
          <a:xfrm>
            <a:off x="706191" y="2237250"/>
            <a:ext cx="10779617" cy="1446550"/>
          </a:xfrm>
          <a:prstGeom prst="rect">
            <a:avLst/>
          </a:prstGeom>
          <a:noFill/>
        </p:spPr>
        <p:txBody>
          <a:bodyPr wrap="square" rtlCol="0">
            <a:spAutoFit/>
          </a:bodyPr>
          <a:lstStyle/>
          <a:p>
            <a:pPr marL="571500" indent="-571500">
              <a:buFont typeface="Wingdings" panose="05000000000000000000" pitchFamily="2" charset="2"/>
              <a:buChar char="q"/>
            </a:pPr>
            <a:r>
              <a:rPr lang="en-GB" sz="4400" dirty="0">
                <a:latin typeface="Gill Sans MT" panose="020B0502020104020203" pitchFamily="34" charset="0"/>
              </a:rPr>
              <a:t>Question Paper </a:t>
            </a:r>
            <a:r>
              <a:rPr lang="en-GB" sz="2400" dirty="0">
                <a:latin typeface="Gill Sans MT" panose="020B0502020104020203" pitchFamily="34" charset="0"/>
              </a:rPr>
              <a:t>(50 questions / 45 mins)</a:t>
            </a:r>
          </a:p>
          <a:p>
            <a:pPr marL="571500" indent="-571500">
              <a:buFont typeface="Wingdings" panose="05000000000000000000" pitchFamily="2" charset="2"/>
              <a:buChar char="q"/>
            </a:pPr>
            <a:r>
              <a:rPr lang="en-GB" sz="4400" dirty="0">
                <a:latin typeface="Gill Sans MT" panose="020B0502020104020203" pitchFamily="34" charset="0"/>
              </a:rPr>
              <a:t>Spelling Test </a:t>
            </a:r>
            <a:r>
              <a:rPr lang="en-GB" sz="2400" dirty="0">
                <a:latin typeface="Gill Sans MT" panose="020B0502020104020203" pitchFamily="34" charset="0"/>
              </a:rPr>
              <a:t>(20 spellings)</a:t>
            </a:r>
            <a:endParaRPr lang="en-GB" sz="4400" dirty="0">
              <a:latin typeface="Gill Sans MT" panose="020B0502020104020203" pitchFamily="34" charset="0"/>
            </a:endParaRPr>
          </a:p>
        </p:txBody>
      </p:sp>
      <p:sp>
        <p:nvSpPr>
          <p:cNvPr id="6" name="TextBox 5"/>
          <p:cNvSpPr txBox="1"/>
          <p:nvPr/>
        </p:nvSpPr>
        <p:spPr>
          <a:xfrm>
            <a:off x="706191" y="3914830"/>
            <a:ext cx="10779617" cy="769441"/>
          </a:xfrm>
          <a:prstGeom prst="rect">
            <a:avLst/>
          </a:prstGeom>
          <a:noFill/>
        </p:spPr>
        <p:txBody>
          <a:bodyPr wrap="square" rtlCol="0">
            <a:spAutoFit/>
          </a:bodyPr>
          <a:lstStyle/>
          <a:p>
            <a:r>
              <a:rPr lang="en-GB" sz="4400" b="1" dirty="0">
                <a:solidFill>
                  <a:schemeClr val="accent1">
                    <a:lumMod val="75000"/>
                  </a:schemeClr>
                </a:solidFill>
                <a:latin typeface="Gill Sans MT" panose="020B0502020104020203" pitchFamily="34" charset="0"/>
              </a:rPr>
              <a:t>Last year’s expected standard: 35/70</a:t>
            </a:r>
          </a:p>
        </p:txBody>
      </p:sp>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C21EF64-61EE-4AE7-9BAB-D7ACC3C409D4}"/>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531580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732" y="540914"/>
            <a:ext cx="10779616" cy="707886"/>
          </a:xfrm>
          <a:prstGeom prst="rect">
            <a:avLst/>
          </a:prstGeom>
          <a:noFill/>
        </p:spPr>
        <p:txBody>
          <a:bodyPr wrap="square" rtlCol="0">
            <a:spAutoFit/>
          </a:bodyPr>
          <a:lstStyle/>
          <a:p>
            <a:r>
              <a:rPr lang="en-GB" sz="4000" dirty="0">
                <a:solidFill>
                  <a:srgbClr val="0070C0"/>
                </a:solidFill>
                <a:latin typeface="Gill Sans Ultra Bold" panose="020B0A02020104020203" pitchFamily="34" charset="0"/>
              </a:rPr>
              <a:t>Grammar, Punctuation &amp; Spelling</a:t>
            </a:r>
          </a:p>
        </p:txBody>
      </p:sp>
      <p:sp>
        <p:nvSpPr>
          <p:cNvPr id="5" name="TextBox 4"/>
          <p:cNvSpPr txBox="1"/>
          <p:nvPr/>
        </p:nvSpPr>
        <p:spPr>
          <a:xfrm>
            <a:off x="2962141" y="1287437"/>
            <a:ext cx="5988676" cy="769441"/>
          </a:xfrm>
          <a:prstGeom prst="rect">
            <a:avLst/>
          </a:prstGeom>
          <a:noFill/>
        </p:spPr>
        <p:txBody>
          <a:bodyPr wrap="square" rtlCol="0">
            <a:spAutoFit/>
          </a:bodyPr>
          <a:lstStyle/>
          <a:p>
            <a:r>
              <a:rPr lang="en-GB" sz="4400" b="1" dirty="0">
                <a:latin typeface="Gill Sans MT" panose="020B0502020104020203" pitchFamily="34" charset="0"/>
              </a:rPr>
              <a:t>What is being tested?</a:t>
            </a:r>
          </a:p>
        </p:txBody>
      </p:sp>
      <p:sp>
        <p:nvSpPr>
          <p:cNvPr id="7" name="TextBox 6"/>
          <p:cNvSpPr txBox="1"/>
          <p:nvPr/>
        </p:nvSpPr>
        <p:spPr>
          <a:xfrm>
            <a:off x="3567449" y="2290746"/>
            <a:ext cx="5550794" cy="3785652"/>
          </a:xfrm>
          <a:prstGeom prst="rect">
            <a:avLst/>
          </a:prstGeom>
          <a:noFill/>
        </p:spPr>
        <p:txBody>
          <a:bodyPr wrap="square" rtlCol="0">
            <a:spAutoFit/>
          </a:bodyPr>
          <a:lstStyle/>
          <a:p>
            <a:pPr marL="571500" indent="-571500">
              <a:buFont typeface="Wingdings" panose="05000000000000000000" pitchFamily="2" charset="2"/>
              <a:buChar char="q"/>
            </a:pPr>
            <a:r>
              <a:rPr lang="en-GB" sz="4000" dirty="0">
                <a:latin typeface="Gill Sans MT" panose="020B0502020104020203" pitchFamily="34" charset="0"/>
              </a:rPr>
              <a:t>Word classes</a:t>
            </a:r>
          </a:p>
          <a:p>
            <a:pPr marL="571500" indent="-571500">
              <a:buFont typeface="Wingdings" panose="05000000000000000000" pitchFamily="2" charset="2"/>
              <a:buChar char="q"/>
            </a:pPr>
            <a:r>
              <a:rPr lang="en-GB" sz="4000" dirty="0">
                <a:latin typeface="Gill Sans MT" panose="020B0502020104020203" pitchFamily="34" charset="0"/>
              </a:rPr>
              <a:t>Punctuation</a:t>
            </a:r>
          </a:p>
          <a:p>
            <a:pPr marL="571500" indent="-571500">
              <a:buFont typeface="Wingdings" panose="05000000000000000000" pitchFamily="2" charset="2"/>
              <a:buChar char="q"/>
            </a:pPr>
            <a:r>
              <a:rPr lang="en-GB" sz="4000" dirty="0">
                <a:latin typeface="Gill Sans MT" panose="020B0502020104020203" pitchFamily="34" charset="0"/>
              </a:rPr>
              <a:t>Sentence structure</a:t>
            </a:r>
          </a:p>
          <a:p>
            <a:pPr marL="571500" indent="-571500">
              <a:buFont typeface="Wingdings" panose="05000000000000000000" pitchFamily="2" charset="2"/>
              <a:buChar char="q"/>
            </a:pPr>
            <a:r>
              <a:rPr lang="en-GB" sz="4000" dirty="0">
                <a:latin typeface="Gill Sans MT" panose="020B0502020104020203" pitchFamily="34" charset="0"/>
              </a:rPr>
              <a:t>Verb form and tenses</a:t>
            </a:r>
          </a:p>
          <a:p>
            <a:pPr marL="571500" indent="-571500">
              <a:buFont typeface="Wingdings" panose="05000000000000000000" pitchFamily="2" charset="2"/>
              <a:buChar char="q"/>
            </a:pPr>
            <a:r>
              <a:rPr lang="en-GB" sz="4000" dirty="0">
                <a:latin typeface="Gill Sans MT" panose="020B0502020104020203" pitchFamily="34" charset="0"/>
              </a:rPr>
              <a:t>Vocabulary</a:t>
            </a:r>
          </a:p>
          <a:p>
            <a:pPr marL="571500" indent="-571500">
              <a:buFont typeface="Wingdings" panose="05000000000000000000" pitchFamily="2" charset="2"/>
              <a:buChar char="q"/>
            </a:pPr>
            <a:r>
              <a:rPr lang="en-GB" sz="4000" dirty="0">
                <a:latin typeface="Gill Sans MT" panose="020B0502020104020203" pitchFamily="34" charset="0"/>
              </a:rPr>
              <a:t>Standard English</a:t>
            </a:r>
          </a:p>
        </p:txBody>
      </p:sp>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13667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E96A5FBB-64C5-4313-829A-BA487B51ABBE}"/>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791220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9593" r="12137"/>
          <a:stretch/>
        </p:blipFill>
        <p:spPr>
          <a:xfrm>
            <a:off x="0" y="0"/>
            <a:ext cx="7460757" cy="3979573"/>
          </a:xfrm>
          <a:prstGeom prst="rect">
            <a:avLst/>
          </a:prstGeom>
        </p:spPr>
      </p:pic>
      <p:pic>
        <p:nvPicPr>
          <p:cNvPr id="4"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312183"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1990513-BD0F-A0DF-2829-E9D275B95084}"/>
              </a:ext>
            </a:extLst>
          </p:cNvPr>
          <p:cNvPicPr>
            <a:picLocks noChangeAspect="1"/>
          </p:cNvPicPr>
          <p:nvPr/>
        </p:nvPicPr>
        <p:blipFill rotWithShape="1">
          <a:blip r:embed="rId4"/>
          <a:srcRect l="10027" r="14374"/>
          <a:stretch/>
        </p:blipFill>
        <p:spPr>
          <a:xfrm>
            <a:off x="4439302" y="4390269"/>
            <a:ext cx="7553916" cy="2156255"/>
          </a:xfrm>
          <a:prstGeom prst="rect">
            <a:avLst/>
          </a:prstGeom>
        </p:spPr>
      </p:pic>
      <p:pic>
        <p:nvPicPr>
          <p:cNvPr id="7" name="Picture 6">
            <a:extLst>
              <a:ext uri="{FF2B5EF4-FFF2-40B4-BE49-F238E27FC236}">
                <a16:creationId xmlns:a16="http://schemas.microsoft.com/office/drawing/2014/main" id="{79237E95-3FBD-418E-B1EB-329F8A34E072}"/>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216517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0679" r="13614"/>
          <a:stretch/>
        </p:blipFill>
        <p:spPr>
          <a:xfrm>
            <a:off x="198782" y="91495"/>
            <a:ext cx="7580244" cy="3825025"/>
          </a:xfrm>
          <a:prstGeom prst="rect">
            <a:avLst/>
          </a:prstGeom>
        </p:spPr>
      </p:pic>
      <p:pic>
        <p:nvPicPr>
          <p:cNvPr id="4"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399907"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9232C77-D5B5-4479-F357-32DED2F6E07C}"/>
              </a:ext>
            </a:extLst>
          </p:cNvPr>
          <p:cNvPicPr>
            <a:picLocks noChangeAspect="1"/>
          </p:cNvPicPr>
          <p:nvPr/>
        </p:nvPicPr>
        <p:blipFill rotWithShape="1">
          <a:blip r:embed="rId4"/>
          <a:srcRect l="11064" r="14131"/>
          <a:stretch/>
        </p:blipFill>
        <p:spPr>
          <a:xfrm>
            <a:off x="3427799" y="3916520"/>
            <a:ext cx="8393142" cy="2449430"/>
          </a:xfrm>
          <a:prstGeom prst="rect">
            <a:avLst/>
          </a:prstGeom>
        </p:spPr>
      </p:pic>
      <p:pic>
        <p:nvPicPr>
          <p:cNvPr id="7" name="Picture 6">
            <a:extLst>
              <a:ext uri="{FF2B5EF4-FFF2-40B4-BE49-F238E27FC236}">
                <a16:creationId xmlns:a16="http://schemas.microsoft.com/office/drawing/2014/main" id="{B883E151-3C46-45D1-A976-3EDD3C1C84B1}"/>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882624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9120" r="12630"/>
          <a:stretch/>
        </p:blipFill>
        <p:spPr>
          <a:xfrm>
            <a:off x="198782" y="0"/>
            <a:ext cx="7288696" cy="4217227"/>
          </a:xfrm>
          <a:prstGeom prst="rect">
            <a:avLst/>
          </a:prstGeom>
        </p:spPr>
      </p:pic>
      <p:pic>
        <p:nvPicPr>
          <p:cNvPr id="4"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405742"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22BB805-0E09-B1F3-CE75-793EE6582BC7}"/>
              </a:ext>
            </a:extLst>
          </p:cNvPr>
          <p:cNvPicPr>
            <a:picLocks noChangeAspect="1"/>
          </p:cNvPicPr>
          <p:nvPr/>
        </p:nvPicPr>
        <p:blipFill rotWithShape="1">
          <a:blip r:embed="rId4"/>
          <a:srcRect l="10540" r="14511"/>
          <a:stretch/>
        </p:blipFill>
        <p:spPr>
          <a:xfrm>
            <a:off x="5579131" y="3128219"/>
            <a:ext cx="5963512" cy="3544959"/>
          </a:xfrm>
          <a:prstGeom prst="rect">
            <a:avLst/>
          </a:prstGeom>
        </p:spPr>
      </p:pic>
      <p:pic>
        <p:nvPicPr>
          <p:cNvPr id="7" name="Picture 6">
            <a:extLst>
              <a:ext uri="{FF2B5EF4-FFF2-40B4-BE49-F238E27FC236}">
                <a16:creationId xmlns:a16="http://schemas.microsoft.com/office/drawing/2014/main" id="{C0B74F21-4CD9-4478-AA68-F31DDF2B58CA}"/>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761213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732" y="540914"/>
            <a:ext cx="10779616" cy="707886"/>
          </a:xfrm>
          <a:prstGeom prst="rect">
            <a:avLst/>
          </a:prstGeom>
          <a:noFill/>
        </p:spPr>
        <p:txBody>
          <a:bodyPr wrap="square" rtlCol="0">
            <a:spAutoFit/>
          </a:bodyPr>
          <a:lstStyle/>
          <a:p>
            <a:r>
              <a:rPr lang="en-GB" sz="4000" dirty="0">
                <a:solidFill>
                  <a:srgbClr val="0070C0"/>
                </a:solidFill>
                <a:latin typeface="Gill Sans Ultra Bold" panose="020B0A02020104020203" pitchFamily="34" charset="0"/>
              </a:rPr>
              <a:t>Grammar, Punctuation &amp; Spelling</a:t>
            </a:r>
          </a:p>
        </p:txBody>
      </p:sp>
      <p:sp>
        <p:nvSpPr>
          <p:cNvPr id="5" name="TextBox 4"/>
          <p:cNvSpPr txBox="1"/>
          <p:nvPr/>
        </p:nvSpPr>
        <p:spPr>
          <a:xfrm>
            <a:off x="721217" y="1287437"/>
            <a:ext cx="11037195" cy="769441"/>
          </a:xfrm>
          <a:prstGeom prst="rect">
            <a:avLst/>
          </a:prstGeom>
          <a:noFill/>
        </p:spPr>
        <p:txBody>
          <a:bodyPr wrap="square" rtlCol="0">
            <a:spAutoFit/>
          </a:bodyPr>
          <a:lstStyle/>
          <a:p>
            <a:r>
              <a:rPr lang="en-GB" sz="4400" b="1" dirty="0">
                <a:latin typeface="Gill Sans MT" panose="020B0502020104020203" pitchFamily="34" charset="0"/>
              </a:rPr>
              <a:t>How can you support your child at home?</a:t>
            </a:r>
          </a:p>
        </p:txBody>
      </p:sp>
      <p:sp>
        <p:nvSpPr>
          <p:cNvPr id="7" name="TextBox 6"/>
          <p:cNvSpPr txBox="1"/>
          <p:nvPr/>
        </p:nvSpPr>
        <p:spPr>
          <a:xfrm>
            <a:off x="3264795" y="2458171"/>
            <a:ext cx="5950038" cy="3785652"/>
          </a:xfrm>
          <a:prstGeom prst="rect">
            <a:avLst/>
          </a:prstGeom>
          <a:noFill/>
        </p:spPr>
        <p:txBody>
          <a:bodyPr wrap="square" rtlCol="0">
            <a:spAutoFit/>
          </a:bodyPr>
          <a:lstStyle/>
          <a:p>
            <a:pPr marL="571500" indent="-571500">
              <a:buFont typeface="Wingdings" panose="05000000000000000000" pitchFamily="2" charset="2"/>
              <a:buChar char="q"/>
            </a:pPr>
            <a:r>
              <a:rPr lang="en-GB" sz="4000" dirty="0">
                <a:latin typeface="Gill Sans MT" panose="020B0502020104020203" pitchFamily="34" charset="0"/>
              </a:rPr>
              <a:t>Revision guides</a:t>
            </a:r>
          </a:p>
          <a:p>
            <a:pPr marL="571500" indent="-571500">
              <a:buFont typeface="Wingdings" panose="05000000000000000000" pitchFamily="2" charset="2"/>
              <a:buChar char="q"/>
            </a:pPr>
            <a:r>
              <a:rPr lang="en-GB" sz="4000" dirty="0">
                <a:latin typeface="Gill Sans MT" panose="020B0502020104020203" pitchFamily="34" charset="0"/>
              </a:rPr>
              <a:t>Past papers</a:t>
            </a:r>
          </a:p>
          <a:p>
            <a:pPr marL="571500" indent="-571500">
              <a:buFont typeface="Wingdings" panose="05000000000000000000" pitchFamily="2" charset="2"/>
              <a:buChar char="q"/>
            </a:pPr>
            <a:r>
              <a:rPr lang="en-GB" sz="4000" dirty="0">
                <a:latin typeface="Gill Sans MT" panose="020B0502020104020203" pitchFamily="34" charset="0"/>
              </a:rPr>
              <a:t>Revision activities</a:t>
            </a:r>
          </a:p>
          <a:p>
            <a:pPr marL="571500" indent="-571500">
              <a:buFont typeface="Wingdings" panose="05000000000000000000" pitchFamily="2" charset="2"/>
              <a:buChar char="q"/>
            </a:pPr>
            <a:r>
              <a:rPr lang="en-GB" sz="4000" dirty="0">
                <a:latin typeface="Gill Sans MT" panose="020B0502020104020203" pitchFamily="34" charset="0"/>
              </a:rPr>
              <a:t>Reading</a:t>
            </a:r>
          </a:p>
          <a:p>
            <a:pPr marL="571500" indent="-571500">
              <a:buFont typeface="Wingdings" panose="05000000000000000000" pitchFamily="2" charset="2"/>
              <a:buChar char="q"/>
            </a:pPr>
            <a:r>
              <a:rPr lang="en-GB" sz="4000" dirty="0">
                <a:latin typeface="Gill Sans MT" panose="020B0502020104020203" pitchFamily="34" charset="0"/>
              </a:rPr>
              <a:t>Get them to teach you!</a:t>
            </a:r>
          </a:p>
          <a:p>
            <a:endParaRPr lang="en-GB" sz="4000" dirty="0">
              <a:latin typeface="Gill Sans MT" panose="020B0502020104020203" pitchFamily="34" charset="0"/>
            </a:endParaRPr>
          </a:p>
        </p:txBody>
      </p:sp>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6C41547-7A5B-4D36-9069-7C77BFC6967C}"/>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727161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3225" y="448823"/>
            <a:ext cx="3050835" cy="769441"/>
          </a:xfrm>
          <a:prstGeom prst="rect">
            <a:avLst/>
          </a:prstGeom>
          <a:noFill/>
        </p:spPr>
        <p:txBody>
          <a:bodyPr wrap="none" rtlCol="0">
            <a:spAutoFit/>
          </a:bodyPr>
          <a:lstStyle/>
          <a:p>
            <a:r>
              <a:rPr lang="en-GB" sz="4400" dirty="0">
                <a:solidFill>
                  <a:srgbClr val="0070C0"/>
                </a:solidFill>
                <a:latin typeface="Gill Sans Ultra Bold" panose="020B0A02020104020203" pitchFamily="34" charset="0"/>
              </a:rPr>
              <a:t>Reading</a:t>
            </a:r>
          </a:p>
        </p:txBody>
      </p:sp>
      <p:sp>
        <p:nvSpPr>
          <p:cNvPr id="5" name="TextBox 4"/>
          <p:cNvSpPr txBox="1"/>
          <p:nvPr/>
        </p:nvSpPr>
        <p:spPr>
          <a:xfrm>
            <a:off x="772732" y="1971736"/>
            <a:ext cx="10779617" cy="769441"/>
          </a:xfrm>
          <a:prstGeom prst="rect">
            <a:avLst/>
          </a:prstGeom>
          <a:noFill/>
        </p:spPr>
        <p:txBody>
          <a:bodyPr wrap="square" rtlCol="0">
            <a:spAutoFit/>
          </a:bodyPr>
          <a:lstStyle/>
          <a:p>
            <a:pPr marL="571500" indent="-571500">
              <a:buFont typeface="Wingdings" panose="05000000000000000000" pitchFamily="2" charset="2"/>
              <a:buChar char="q"/>
            </a:pPr>
            <a:r>
              <a:rPr lang="en-GB" sz="4400" dirty="0">
                <a:latin typeface="Gill Sans MT" panose="020B0502020104020203" pitchFamily="34" charset="0"/>
              </a:rPr>
              <a:t>Reading paper </a:t>
            </a:r>
            <a:r>
              <a:rPr lang="en-GB" sz="2400" dirty="0">
                <a:latin typeface="Gill Sans MT" panose="020B0502020104020203" pitchFamily="34" charset="0"/>
              </a:rPr>
              <a:t>(1 hour)</a:t>
            </a:r>
          </a:p>
        </p:txBody>
      </p:sp>
      <p:sp>
        <p:nvSpPr>
          <p:cNvPr id="6" name="TextBox 5"/>
          <p:cNvSpPr txBox="1"/>
          <p:nvPr/>
        </p:nvSpPr>
        <p:spPr>
          <a:xfrm>
            <a:off x="772731" y="4264090"/>
            <a:ext cx="10779617" cy="769441"/>
          </a:xfrm>
          <a:prstGeom prst="rect">
            <a:avLst/>
          </a:prstGeom>
          <a:noFill/>
        </p:spPr>
        <p:txBody>
          <a:bodyPr wrap="square" rtlCol="0">
            <a:spAutoFit/>
          </a:bodyPr>
          <a:lstStyle/>
          <a:p>
            <a:r>
              <a:rPr lang="en-GB" sz="4400" b="1" dirty="0">
                <a:solidFill>
                  <a:srgbClr val="FF0000"/>
                </a:solidFill>
                <a:latin typeface="Gill Sans MT" panose="020B0502020104020203" pitchFamily="34" charset="0"/>
              </a:rPr>
              <a:t>Last year’s expected standard: 27/50</a:t>
            </a:r>
          </a:p>
        </p:txBody>
      </p:sp>
      <p:sp>
        <p:nvSpPr>
          <p:cNvPr id="7" name="TextBox 6"/>
          <p:cNvSpPr txBox="1"/>
          <p:nvPr/>
        </p:nvSpPr>
        <p:spPr>
          <a:xfrm>
            <a:off x="1298620" y="2766935"/>
            <a:ext cx="3582473" cy="1200329"/>
          </a:xfrm>
          <a:prstGeom prst="rect">
            <a:avLst/>
          </a:prstGeom>
          <a:noFill/>
        </p:spPr>
        <p:txBody>
          <a:bodyPr wrap="square" rtlCol="0">
            <a:spAutoFit/>
          </a:bodyPr>
          <a:lstStyle/>
          <a:p>
            <a:pPr marL="342900" indent="-342900">
              <a:buFont typeface="Arial" panose="020B0604020202020204" pitchFamily="34" charset="0"/>
              <a:buChar char="•"/>
            </a:pPr>
            <a:r>
              <a:rPr lang="en-GB" sz="3600" dirty="0">
                <a:latin typeface="Gill Sans MT" panose="020B0502020104020203" pitchFamily="34" charset="0"/>
              </a:rPr>
              <a:t>Three extracts</a:t>
            </a:r>
          </a:p>
          <a:p>
            <a:pPr marL="342900" indent="-342900">
              <a:buFont typeface="Arial" panose="020B0604020202020204" pitchFamily="34" charset="0"/>
              <a:buChar char="•"/>
            </a:pPr>
            <a:r>
              <a:rPr lang="en-GB" sz="3600" dirty="0">
                <a:latin typeface="Gill Sans MT" panose="020B0502020104020203" pitchFamily="34" charset="0"/>
              </a:rPr>
              <a:t>50 marks</a:t>
            </a:r>
          </a:p>
        </p:txBody>
      </p:sp>
      <p:pic>
        <p:nvPicPr>
          <p:cNvPr id="9"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319874"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931C2166-F1C7-422E-A393-65FDAFACB2C7}"/>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802587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78817" y="579551"/>
            <a:ext cx="2910626" cy="707886"/>
          </a:xfrm>
          <a:prstGeom prst="rect">
            <a:avLst/>
          </a:prstGeom>
          <a:noFill/>
        </p:spPr>
        <p:txBody>
          <a:bodyPr wrap="square" rtlCol="0">
            <a:spAutoFit/>
          </a:bodyPr>
          <a:lstStyle/>
          <a:p>
            <a:r>
              <a:rPr lang="en-GB" sz="4000" dirty="0">
                <a:solidFill>
                  <a:srgbClr val="0070C0"/>
                </a:solidFill>
                <a:latin typeface="Gill Sans Ultra Bold" panose="020B0A02020104020203" pitchFamily="34" charset="0"/>
              </a:rPr>
              <a:t>Reading</a:t>
            </a:r>
          </a:p>
        </p:txBody>
      </p:sp>
      <p:graphicFrame>
        <p:nvGraphicFramePr>
          <p:cNvPr id="6" name="Table 5"/>
          <p:cNvGraphicFramePr>
            <a:graphicFrameLocks noGrp="1"/>
          </p:cNvGraphicFramePr>
          <p:nvPr/>
        </p:nvGraphicFramePr>
        <p:xfrm>
          <a:off x="2011079" y="1723303"/>
          <a:ext cx="8169841" cy="3627120"/>
        </p:xfrm>
        <a:graphic>
          <a:graphicData uri="http://schemas.openxmlformats.org/drawingml/2006/table">
            <a:tbl>
              <a:tblPr firstRow="1" bandRow="1">
                <a:tableStyleId>{7DF18680-E054-41AD-8BC1-D1AEF772440D}</a:tableStyleId>
              </a:tblPr>
              <a:tblGrid>
                <a:gridCol w="5416344">
                  <a:extLst>
                    <a:ext uri="{9D8B030D-6E8A-4147-A177-3AD203B41FA5}">
                      <a16:colId xmlns:a16="http://schemas.microsoft.com/office/drawing/2014/main" val="20000"/>
                    </a:ext>
                  </a:extLst>
                </a:gridCol>
                <a:gridCol w="2753497">
                  <a:extLst>
                    <a:ext uri="{9D8B030D-6E8A-4147-A177-3AD203B41FA5}">
                      <a16:colId xmlns:a16="http://schemas.microsoft.com/office/drawing/2014/main" val="20001"/>
                    </a:ext>
                  </a:extLst>
                </a:gridCol>
              </a:tblGrid>
              <a:tr h="325185">
                <a:tc>
                  <a:txBody>
                    <a:bodyPr/>
                    <a:lstStyle/>
                    <a:p>
                      <a:r>
                        <a:rPr lang="en-GB" sz="2800" dirty="0">
                          <a:latin typeface="Gill Sans MT" panose="020B0502020104020203" pitchFamily="34" charset="77"/>
                        </a:rPr>
                        <a:t>Question</a:t>
                      </a:r>
                      <a:r>
                        <a:rPr lang="en-GB" sz="2800" baseline="0" dirty="0">
                          <a:latin typeface="Gill Sans MT" panose="020B0502020104020203" pitchFamily="34" charset="77"/>
                        </a:rPr>
                        <a:t> Type</a:t>
                      </a:r>
                      <a:endParaRPr lang="en-GB" sz="2800" dirty="0">
                        <a:latin typeface="Gill Sans MT" panose="020B0502020104020203" pitchFamily="34" charset="77"/>
                      </a:endParaRPr>
                    </a:p>
                  </a:txBody>
                  <a:tcPr/>
                </a:tc>
                <a:tc>
                  <a:txBody>
                    <a:bodyPr/>
                    <a:lstStyle/>
                    <a:p>
                      <a:r>
                        <a:rPr lang="en-GB" sz="2400" dirty="0">
                          <a:latin typeface="Gill Sans MT" panose="020B0502020104020203" pitchFamily="34" charset="77"/>
                        </a:rPr>
                        <a:t>% of</a:t>
                      </a:r>
                      <a:r>
                        <a:rPr lang="en-GB" sz="2400" baseline="0" dirty="0">
                          <a:latin typeface="Gill Sans MT" panose="020B0502020104020203" pitchFamily="34" charset="77"/>
                        </a:rPr>
                        <a:t> 2017 paper</a:t>
                      </a:r>
                      <a:endParaRPr lang="en-GB" sz="2400" dirty="0">
                        <a:latin typeface="Gill Sans MT" panose="020B0502020104020203" pitchFamily="34" charset="77"/>
                      </a:endParaRPr>
                    </a:p>
                  </a:txBody>
                  <a:tcPr/>
                </a:tc>
                <a:extLst>
                  <a:ext uri="{0D108BD9-81ED-4DB2-BD59-A6C34878D82A}">
                    <a16:rowId xmlns:a16="http://schemas.microsoft.com/office/drawing/2014/main" val="10000"/>
                  </a:ext>
                </a:extLst>
              </a:tr>
              <a:tr h="370840">
                <a:tc>
                  <a:txBody>
                    <a:bodyPr/>
                    <a:lstStyle/>
                    <a:p>
                      <a:r>
                        <a:rPr lang="en-GB" sz="2800" b="1" dirty="0">
                          <a:solidFill>
                            <a:srgbClr val="FF0000"/>
                          </a:solidFill>
                          <a:latin typeface="Gill Sans MT" panose="020B0502020104020203" pitchFamily="34" charset="77"/>
                        </a:rPr>
                        <a:t>Vocabulary</a:t>
                      </a:r>
                    </a:p>
                  </a:txBody>
                  <a:tcPr/>
                </a:tc>
                <a:tc>
                  <a:txBody>
                    <a:bodyPr/>
                    <a:lstStyle/>
                    <a:p>
                      <a:pPr algn="ctr"/>
                      <a:r>
                        <a:rPr lang="en-GB" sz="2800" b="1" dirty="0">
                          <a:solidFill>
                            <a:srgbClr val="FF0000"/>
                          </a:solidFill>
                          <a:latin typeface="Gill Sans MT" panose="020B0502020104020203" pitchFamily="34" charset="77"/>
                        </a:rPr>
                        <a:t>20%</a:t>
                      </a:r>
                    </a:p>
                  </a:txBody>
                  <a:tcPr/>
                </a:tc>
                <a:extLst>
                  <a:ext uri="{0D108BD9-81ED-4DB2-BD59-A6C34878D82A}">
                    <a16:rowId xmlns:a16="http://schemas.microsoft.com/office/drawing/2014/main" val="10001"/>
                  </a:ext>
                </a:extLst>
              </a:tr>
              <a:tr h="370840">
                <a:tc>
                  <a:txBody>
                    <a:bodyPr/>
                    <a:lstStyle/>
                    <a:p>
                      <a:r>
                        <a:rPr lang="en-GB" sz="2800" b="1" dirty="0">
                          <a:solidFill>
                            <a:srgbClr val="FF0000"/>
                          </a:solidFill>
                          <a:latin typeface="Gill Sans MT" panose="020B0502020104020203" pitchFamily="34" charset="77"/>
                        </a:rPr>
                        <a:t>Retrieval</a:t>
                      </a:r>
                    </a:p>
                  </a:txBody>
                  <a:tcPr/>
                </a:tc>
                <a:tc>
                  <a:txBody>
                    <a:bodyPr/>
                    <a:lstStyle/>
                    <a:p>
                      <a:pPr algn="ctr"/>
                      <a:r>
                        <a:rPr lang="en-GB" sz="2800" b="1" dirty="0">
                          <a:solidFill>
                            <a:srgbClr val="FF0000"/>
                          </a:solidFill>
                          <a:latin typeface="Gill Sans MT" panose="020B0502020104020203" pitchFamily="34" charset="77"/>
                        </a:rPr>
                        <a:t>28%</a:t>
                      </a:r>
                    </a:p>
                  </a:txBody>
                  <a:tcPr/>
                </a:tc>
                <a:extLst>
                  <a:ext uri="{0D108BD9-81ED-4DB2-BD59-A6C34878D82A}">
                    <a16:rowId xmlns:a16="http://schemas.microsoft.com/office/drawing/2014/main" val="10002"/>
                  </a:ext>
                </a:extLst>
              </a:tr>
              <a:tr h="370840">
                <a:tc>
                  <a:txBody>
                    <a:bodyPr/>
                    <a:lstStyle/>
                    <a:p>
                      <a:r>
                        <a:rPr lang="en-GB" sz="2800" b="0" dirty="0">
                          <a:latin typeface="Gill Sans MT" panose="020B0502020104020203" pitchFamily="34" charset="77"/>
                        </a:rPr>
                        <a:t>Summary</a:t>
                      </a:r>
                    </a:p>
                  </a:txBody>
                  <a:tcPr/>
                </a:tc>
                <a:tc>
                  <a:txBody>
                    <a:bodyPr/>
                    <a:lstStyle/>
                    <a:p>
                      <a:pPr algn="ctr"/>
                      <a:r>
                        <a:rPr lang="en-GB" sz="2800" dirty="0">
                          <a:latin typeface="Gill Sans MT" panose="020B0502020104020203" pitchFamily="34" charset="77"/>
                        </a:rPr>
                        <a:t>4%</a:t>
                      </a:r>
                    </a:p>
                  </a:txBody>
                  <a:tcPr/>
                </a:tc>
                <a:extLst>
                  <a:ext uri="{0D108BD9-81ED-4DB2-BD59-A6C34878D82A}">
                    <a16:rowId xmlns:a16="http://schemas.microsoft.com/office/drawing/2014/main" val="10003"/>
                  </a:ext>
                </a:extLst>
              </a:tr>
              <a:tr h="370840">
                <a:tc>
                  <a:txBody>
                    <a:bodyPr/>
                    <a:lstStyle/>
                    <a:p>
                      <a:r>
                        <a:rPr lang="en-GB" sz="2800" b="1" dirty="0">
                          <a:solidFill>
                            <a:srgbClr val="FF0000"/>
                          </a:solidFill>
                          <a:latin typeface="Gill Sans MT" panose="020B0502020104020203" pitchFamily="34" charset="77"/>
                        </a:rPr>
                        <a:t>Inference</a:t>
                      </a:r>
                    </a:p>
                  </a:txBody>
                  <a:tcPr/>
                </a:tc>
                <a:tc>
                  <a:txBody>
                    <a:bodyPr/>
                    <a:lstStyle/>
                    <a:p>
                      <a:pPr algn="ctr"/>
                      <a:r>
                        <a:rPr lang="en-GB" sz="2800" b="1" dirty="0">
                          <a:solidFill>
                            <a:srgbClr val="FF0000"/>
                          </a:solidFill>
                          <a:latin typeface="Gill Sans MT" panose="020B0502020104020203" pitchFamily="34" charset="77"/>
                        </a:rPr>
                        <a:t>44%</a:t>
                      </a:r>
                    </a:p>
                  </a:txBody>
                  <a:tcPr/>
                </a:tc>
                <a:extLst>
                  <a:ext uri="{0D108BD9-81ED-4DB2-BD59-A6C34878D82A}">
                    <a16:rowId xmlns:a16="http://schemas.microsoft.com/office/drawing/2014/main" val="10004"/>
                  </a:ext>
                </a:extLst>
              </a:tr>
              <a:tr h="370840">
                <a:tc>
                  <a:txBody>
                    <a:bodyPr/>
                    <a:lstStyle/>
                    <a:p>
                      <a:r>
                        <a:rPr lang="en-GB" sz="2800" b="0" dirty="0">
                          <a:latin typeface="Gill Sans MT" panose="020B0502020104020203" pitchFamily="34" charset="77"/>
                        </a:rPr>
                        <a:t>Compare,</a:t>
                      </a:r>
                      <a:r>
                        <a:rPr lang="en-GB" sz="2800" b="0" baseline="0" dirty="0">
                          <a:latin typeface="Gill Sans MT" panose="020B0502020104020203" pitchFamily="34" charset="77"/>
                        </a:rPr>
                        <a:t> Contrast &amp; Comment</a:t>
                      </a:r>
                      <a:endParaRPr lang="en-GB" sz="2800" b="0" dirty="0">
                        <a:latin typeface="Gill Sans MT" panose="020B0502020104020203" pitchFamily="34" charset="77"/>
                      </a:endParaRPr>
                    </a:p>
                  </a:txBody>
                  <a:tcPr/>
                </a:tc>
                <a:tc>
                  <a:txBody>
                    <a:bodyPr/>
                    <a:lstStyle/>
                    <a:p>
                      <a:pPr algn="ctr"/>
                      <a:r>
                        <a:rPr lang="en-GB" sz="2800" dirty="0">
                          <a:latin typeface="Gill Sans MT" panose="020B0502020104020203" pitchFamily="34" charset="77"/>
                        </a:rPr>
                        <a:t>2%</a:t>
                      </a:r>
                    </a:p>
                  </a:txBody>
                  <a:tcPr/>
                </a:tc>
                <a:extLst>
                  <a:ext uri="{0D108BD9-81ED-4DB2-BD59-A6C34878D82A}">
                    <a16:rowId xmlns:a16="http://schemas.microsoft.com/office/drawing/2014/main" val="10006"/>
                  </a:ext>
                </a:extLst>
              </a:tr>
              <a:tr h="370840">
                <a:tc>
                  <a:txBody>
                    <a:bodyPr/>
                    <a:lstStyle/>
                    <a:p>
                      <a:r>
                        <a:rPr lang="en-GB" sz="2800" b="0" dirty="0">
                          <a:latin typeface="Gill Sans MT" panose="020B0502020104020203" pitchFamily="34" charset="77"/>
                        </a:rPr>
                        <a:t>Author Choice</a:t>
                      </a:r>
                    </a:p>
                  </a:txBody>
                  <a:tcPr/>
                </a:tc>
                <a:tc>
                  <a:txBody>
                    <a:bodyPr/>
                    <a:lstStyle/>
                    <a:p>
                      <a:pPr algn="ctr"/>
                      <a:r>
                        <a:rPr lang="en-GB" sz="2800" dirty="0">
                          <a:latin typeface="Gill Sans MT" panose="020B0502020104020203" pitchFamily="34" charset="77"/>
                        </a:rPr>
                        <a:t>2%</a:t>
                      </a:r>
                    </a:p>
                  </a:txBody>
                  <a:tcPr/>
                </a:tc>
                <a:extLst>
                  <a:ext uri="{0D108BD9-81ED-4DB2-BD59-A6C34878D82A}">
                    <a16:rowId xmlns:a16="http://schemas.microsoft.com/office/drawing/2014/main" val="10007"/>
                  </a:ext>
                </a:extLst>
              </a:tr>
            </a:tbl>
          </a:graphicData>
        </a:graphic>
      </p:graphicFrame>
      <p:pic>
        <p:nvPicPr>
          <p:cNvPr id="7"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399907"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B00E3543-9566-4ED9-8E0E-67B9E8F35BB2}"/>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155338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399907"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screenshot of a questionnaire&#10;&#10;Description automatically generated">
            <a:extLst>
              <a:ext uri="{FF2B5EF4-FFF2-40B4-BE49-F238E27FC236}">
                <a16:creationId xmlns:a16="http://schemas.microsoft.com/office/drawing/2014/main" id="{11837BC8-5061-8616-BAD5-BE677C4FA7F6}"/>
              </a:ext>
            </a:extLst>
          </p:cNvPr>
          <p:cNvPicPr>
            <a:picLocks noChangeAspect="1"/>
          </p:cNvPicPr>
          <p:nvPr/>
        </p:nvPicPr>
        <p:blipFill>
          <a:blip r:embed="rId3"/>
          <a:stretch>
            <a:fillRect/>
          </a:stretch>
        </p:blipFill>
        <p:spPr>
          <a:xfrm>
            <a:off x="6315661" y="697656"/>
            <a:ext cx="5165543" cy="5267739"/>
          </a:xfrm>
          <a:prstGeom prst="rect">
            <a:avLst/>
          </a:prstGeom>
        </p:spPr>
      </p:pic>
      <p:pic>
        <p:nvPicPr>
          <p:cNvPr id="11" name="Picture 10" descr="A green panda bear with brown and tan bamboo sticks&#10;&#10;Description automatically generated">
            <a:extLst>
              <a:ext uri="{FF2B5EF4-FFF2-40B4-BE49-F238E27FC236}">
                <a16:creationId xmlns:a16="http://schemas.microsoft.com/office/drawing/2014/main" id="{BDF2FEF3-E53B-34FC-B9FE-E8A0B05970A9}"/>
              </a:ext>
            </a:extLst>
          </p:cNvPr>
          <p:cNvPicPr>
            <a:picLocks noChangeAspect="1"/>
          </p:cNvPicPr>
          <p:nvPr/>
        </p:nvPicPr>
        <p:blipFill>
          <a:blip r:embed="rId4"/>
          <a:stretch>
            <a:fillRect/>
          </a:stretch>
        </p:blipFill>
        <p:spPr>
          <a:xfrm>
            <a:off x="913889" y="206722"/>
            <a:ext cx="4724691" cy="5595453"/>
          </a:xfrm>
          <a:prstGeom prst="rect">
            <a:avLst/>
          </a:prstGeom>
        </p:spPr>
      </p:pic>
      <p:pic>
        <p:nvPicPr>
          <p:cNvPr id="6" name="Picture 5">
            <a:extLst>
              <a:ext uri="{FF2B5EF4-FFF2-40B4-BE49-F238E27FC236}">
                <a16:creationId xmlns:a16="http://schemas.microsoft.com/office/drawing/2014/main" id="{AA620298-2208-4880-87FF-F07ED99999EF}"/>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28559708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aper with text on it&#10;&#10;Description automatically generated">
            <a:extLst>
              <a:ext uri="{FF2B5EF4-FFF2-40B4-BE49-F238E27FC236}">
                <a16:creationId xmlns:a16="http://schemas.microsoft.com/office/drawing/2014/main" id="{5FD81A5C-50DF-1A38-5012-06F87AEF2153}"/>
              </a:ext>
            </a:extLst>
          </p:cNvPr>
          <p:cNvPicPr>
            <a:picLocks noChangeAspect="1"/>
          </p:cNvPicPr>
          <p:nvPr/>
        </p:nvPicPr>
        <p:blipFill>
          <a:blip r:embed="rId2"/>
          <a:stretch>
            <a:fillRect/>
          </a:stretch>
        </p:blipFill>
        <p:spPr>
          <a:xfrm>
            <a:off x="6336877" y="357808"/>
            <a:ext cx="5495072" cy="5237645"/>
          </a:xfrm>
          <a:prstGeom prst="rect">
            <a:avLst/>
          </a:prstGeom>
        </p:spPr>
      </p:pic>
      <p:pic>
        <p:nvPicPr>
          <p:cNvPr id="9" name="Picture 8" descr="A close up of a paper&#10;&#10;Description automatically generated">
            <a:extLst>
              <a:ext uri="{FF2B5EF4-FFF2-40B4-BE49-F238E27FC236}">
                <a16:creationId xmlns:a16="http://schemas.microsoft.com/office/drawing/2014/main" id="{058B5F02-7917-DEF5-4120-F2EAE6B0EABF}"/>
              </a:ext>
            </a:extLst>
          </p:cNvPr>
          <p:cNvPicPr>
            <a:picLocks noChangeAspect="1"/>
          </p:cNvPicPr>
          <p:nvPr/>
        </p:nvPicPr>
        <p:blipFill>
          <a:blip r:embed="rId3"/>
          <a:stretch>
            <a:fillRect/>
          </a:stretch>
        </p:blipFill>
        <p:spPr>
          <a:xfrm>
            <a:off x="263348" y="0"/>
            <a:ext cx="5728329" cy="6858000"/>
          </a:xfrm>
          <a:prstGeom prst="rect">
            <a:avLst/>
          </a:prstGeom>
        </p:spPr>
      </p:pic>
      <p:pic>
        <p:nvPicPr>
          <p:cNvPr id="11" name="Picture 2" descr="http://src0.responsive.io/webp/w=250/http:/www.fcbinferno.com/wp-content/uploads/2014/04/DOF_logo-500x250.jpg">
            <a:extLst>
              <a:ext uri="{FF2B5EF4-FFF2-40B4-BE49-F238E27FC236}">
                <a16:creationId xmlns:a16="http://schemas.microsoft.com/office/drawing/2014/main" id="{4E3318E4-925F-78F2-4FC8-B988EBAE2D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717" t="11676" r="15695" b="9471"/>
          <a:stretch/>
        </p:blipFill>
        <p:spPr bwMode="auto">
          <a:xfrm>
            <a:off x="10853673"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CE1633C-A2AC-4717-A7F3-91C5F2BCB9F4}"/>
              </a:ext>
            </a:extLst>
          </p:cNvPr>
          <p:cNvPicPr>
            <a:picLocks noChangeAspect="1"/>
          </p:cNvPicPr>
          <p:nvPr/>
        </p:nvPicPr>
        <p:blipFill>
          <a:blip r:embed="rId5"/>
          <a:stretch>
            <a:fillRect/>
          </a:stretch>
        </p:blipFill>
        <p:spPr>
          <a:xfrm>
            <a:off x="9763610" y="5723056"/>
            <a:ext cx="978276" cy="978276"/>
          </a:xfrm>
          <a:prstGeom prst="rect">
            <a:avLst/>
          </a:prstGeom>
        </p:spPr>
      </p:pic>
    </p:spTree>
    <p:extLst>
      <p:ext uri="{BB962C8B-B14F-4D97-AF65-F5344CB8AC3E}">
        <p14:creationId xmlns:p14="http://schemas.microsoft.com/office/powerpoint/2010/main" val="2618483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732" y="540914"/>
            <a:ext cx="10779616" cy="707886"/>
          </a:xfrm>
          <a:prstGeom prst="rect">
            <a:avLst/>
          </a:prstGeom>
          <a:noFill/>
        </p:spPr>
        <p:txBody>
          <a:bodyPr wrap="square" rtlCol="0">
            <a:spAutoFit/>
          </a:bodyPr>
          <a:lstStyle/>
          <a:p>
            <a:pPr algn="ctr"/>
            <a:r>
              <a:rPr lang="en-GB" sz="4000" dirty="0">
                <a:solidFill>
                  <a:srgbClr val="0070C0"/>
                </a:solidFill>
                <a:latin typeface="Gill Sans Ultra Bold" panose="020B0A02020104020203" pitchFamily="34" charset="0"/>
              </a:rPr>
              <a:t>Reading</a:t>
            </a:r>
          </a:p>
        </p:txBody>
      </p:sp>
      <p:sp>
        <p:nvSpPr>
          <p:cNvPr id="5" name="TextBox 4"/>
          <p:cNvSpPr txBox="1"/>
          <p:nvPr/>
        </p:nvSpPr>
        <p:spPr>
          <a:xfrm>
            <a:off x="721217" y="1287437"/>
            <a:ext cx="11037195" cy="769441"/>
          </a:xfrm>
          <a:prstGeom prst="rect">
            <a:avLst/>
          </a:prstGeom>
          <a:noFill/>
        </p:spPr>
        <p:txBody>
          <a:bodyPr wrap="square" rtlCol="0">
            <a:spAutoFit/>
          </a:bodyPr>
          <a:lstStyle/>
          <a:p>
            <a:r>
              <a:rPr lang="en-GB" sz="4400" b="1" dirty="0">
                <a:latin typeface="Gill Sans MT" panose="020B0502020104020203" pitchFamily="34" charset="0"/>
              </a:rPr>
              <a:t>How can you support your child at home?</a:t>
            </a:r>
          </a:p>
        </p:txBody>
      </p:sp>
      <p:sp>
        <p:nvSpPr>
          <p:cNvPr id="7" name="TextBox 6"/>
          <p:cNvSpPr txBox="1"/>
          <p:nvPr/>
        </p:nvSpPr>
        <p:spPr>
          <a:xfrm>
            <a:off x="4565561" y="2290746"/>
            <a:ext cx="2865549" cy="707886"/>
          </a:xfrm>
          <a:prstGeom prst="rect">
            <a:avLst/>
          </a:prstGeom>
          <a:noFill/>
        </p:spPr>
        <p:txBody>
          <a:bodyPr wrap="square" rtlCol="0">
            <a:spAutoFit/>
          </a:bodyPr>
          <a:lstStyle/>
          <a:p>
            <a:r>
              <a:rPr lang="en-GB" sz="4000" b="1" dirty="0">
                <a:solidFill>
                  <a:schemeClr val="accent1">
                    <a:lumMod val="75000"/>
                  </a:schemeClr>
                </a:solidFill>
                <a:latin typeface="Gill Sans MT" panose="020B0502020104020203" pitchFamily="34" charset="0"/>
              </a:rPr>
              <a:t>Vocabulary</a:t>
            </a:r>
          </a:p>
        </p:txBody>
      </p:sp>
      <p:sp>
        <p:nvSpPr>
          <p:cNvPr id="2" name="Rectangle 1"/>
          <p:cNvSpPr/>
          <p:nvPr/>
        </p:nvSpPr>
        <p:spPr>
          <a:xfrm>
            <a:off x="198782" y="3113859"/>
            <a:ext cx="11728175" cy="2554545"/>
          </a:xfrm>
          <a:prstGeom prst="rect">
            <a:avLst/>
          </a:prstGeom>
        </p:spPr>
        <p:txBody>
          <a:bodyPr wrap="square">
            <a:spAutoFit/>
          </a:bodyPr>
          <a:lstStyle/>
          <a:p>
            <a:pPr marL="285750" indent="-285750">
              <a:buFont typeface="Arial" panose="020B0604020202020204" pitchFamily="34" charset="0"/>
              <a:buChar char="•"/>
            </a:pPr>
            <a:r>
              <a:rPr lang="en-GB" sz="3200" dirty="0">
                <a:latin typeface="Gill Sans MT" panose="020B0502020104020203" pitchFamily="34" charset="0"/>
              </a:rPr>
              <a:t>Lots of talk and lots of reading. </a:t>
            </a:r>
          </a:p>
          <a:p>
            <a:pPr marL="285750" indent="-285750">
              <a:buFont typeface="Arial" panose="020B0604020202020204" pitchFamily="34" charset="0"/>
              <a:buChar char="•"/>
            </a:pPr>
            <a:r>
              <a:rPr lang="en-GB" sz="3200" dirty="0">
                <a:latin typeface="Gill Sans MT" panose="020B0502020104020203" pitchFamily="34" charset="0"/>
              </a:rPr>
              <a:t>Don’t be afraid to use more advanced vocabulary and to explain its meaning to your child. </a:t>
            </a:r>
          </a:p>
          <a:p>
            <a:pPr marL="285750" indent="-285750">
              <a:buFont typeface="Arial" panose="020B0604020202020204" pitchFamily="34" charset="0"/>
              <a:buChar char="•"/>
            </a:pPr>
            <a:r>
              <a:rPr lang="en-GB" sz="3200" dirty="0">
                <a:latin typeface="Gill Sans MT" panose="020B0502020104020203" pitchFamily="34" charset="0"/>
              </a:rPr>
              <a:t>Discuss the meanings of words they come across and talk about how we could use those words in different situations.</a:t>
            </a:r>
          </a:p>
        </p:txBody>
      </p:sp>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54BCBDE-FACA-4DD8-88E5-D56682D6A5C6}"/>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260582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3938" y="118848"/>
            <a:ext cx="10779616" cy="707886"/>
          </a:xfrm>
          <a:prstGeom prst="rect">
            <a:avLst/>
          </a:prstGeom>
          <a:noFill/>
        </p:spPr>
        <p:txBody>
          <a:bodyPr wrap="square" rtlCol="0">
            <a:spAutoFit/>
          </a:bodyPr>
          <a:lstStyle/>
          <a:p>
            <a:pPr algn="ctr"/>
            <a:r>
              <a:rPr lang="en-GB" sz="4000" dirty="0">
                <a:solidFill>
                  <a:srgbClr val="0070C0"/>
                </a:solidFill>
                <a:latin typeface="Gill Sans Ultra Bold" panose="020B0A02020104020203" pitchFamily="34" charset="0"/>
              </a:rPr>
              <a:t>Reading</a:t>
            </a:r>
          </a:p>
        </p:txBody>
      </p:sp>
      <p:sp>
        <p:nvSpPr>
          <p:cNvPr id="5" name="TextBox 4"/>
          <p:cNvSpPr txBox="1"/>
          <p:nvPr/>
        </p:nvSpPr>
        <p:spPr>
          <a:xfrm>
            <a:off x="734469" y="1048746"/>
            <a:ext cx="11037195" cy="769441"/>
          </a:xfrm>
          <a:prstGeom prst="rect">
            <a:avLst/>
          </a:prstGeom>
          <a:noFill/>
        </p:spPr>
        <p:txBody>
          <a:bodyPr wrap="square" rtlCol="0">
            <a:spAutoFit/>
          </a:bodyPr>
          <a:lstStyle/>
          <a:p>
            <a:r>
              <a:rPr lang="en-GB" sz="4400" b="1" dirty="0">
                <a:latin typeface="Gill Sans MT" panose="020B0502020104020203" pitchFamily="34" charset="0"/>
              </a:rPr>
              <a:t>How can you support your child at home?</a:t>
            </a:r>
          </a:p>
        </p:txBody>
      </p:sp>
      <p:sp>
        <p:nvSpPr>
          <p:cNvPr id="7" name="TextBox 6"/>
          <p:cNvSpPr txBox="1"/>
          <p:nvPr/>
        </p:nvSpPr>
        <p:spPr>
          <a:xfrm>
            <a:off x="4578813" y="1961902"/>
            <a:ext cx="2865549" cy="707886"/>
          </a:xfrm>
          <a:prstGeom prst="rect">
            <a:avLst/>
          </a:prstGeom>
          <a:noFill/>
        </p:spPr>
        <p:txBody>
          <a:bodyPr wrap="square" rtlCol="0">
            <a:spAutoFit/>
          </a:bodyPr>
          <a:lstStyle/>
          <a:p>
            <a:r>
              <a:rPr lang="en-GB" sz="4000" b="1" dirty="0">
                <a:solidFill>
                  <a:srgbClr val="FF0000"/>
                </a:solidFill>
                <a:latin typeface="Gill Sans MT" panose="020B0502020104020203" pitchFamily="34" charset="0"/>
              </a:rPr>
              <a:t>Retrieval</a:t>
            </a:r>
          </a:p>
        </p:txBody>
      </p:sp>
      <p:sp>
        <p:nvSpPr>
          <p:cNvPr id="2" name="Rectangle 1"/>
          <p:cNvSpPr/>
          <p:nvPr/>
        </p:nvSpPr>
        <p:spPr>
          <a:xfrm>
            <a:off x="234338" y="2669788"/>
            <a:ext cx="11537326" cy="2062103"/>
          </a:xfrm>
          <a:prstGeom prst="rect">
            <a:avLst/>
          </a:prstGeom>
        </p:spPr>
        <p:txBody>
          <a:bodyPr wrap="square">
            <a:spAutoFit/>
          </a:bodyPr>
          <a:lstStyle/>
          <a:p>
            <a:pPr marL="285750" indent="-285750">
              <a:buFont typeface="Arial" panose="020B0604020202020204" pitchFamily="34" charset="0"/>
              <a:buChar char="•"/>
            </a:pPr>
            <a:r>
              <a:rPr lang="en-GB" sz="3200" dirty="0">
                <a:latin typeface="Gill Sans MT" panose="020B0502020104020203" pitchFamily="34" charset="0"/>
              </a:rPr>
              <a:t>Talk about books you have shared together and ask questions about details from the text.</a:t>
            </a:r>
          </a:p>
          <a:p>
            <a:pPr marL="285750" indent="-285750">
              <a:buFont typeface="Arial" panose="020B0604020202020204" pitchFamily="34" charset="0"/>
              <a:buChar char="•"/>
            </a:pPr>
            <a:r>
              <a:rPr lang="en-GB" sz="3200" dirty="0">
                <a:latin typeface="Gill Sans MT" panose="020B0502020104020203" pitchFamily="34" charset="0"/>
              </a:rPr>
              <a:t>Encourage your child to focus on what the question is asking and ask them to find specific information from the text:</a:t>
            </a:r>
          </a:p>
        </p:txBody>
      </p:sp>
      <p:sp>
        <p:nvSpPr>
          <p:cNvPr id="3" name="Rectangle 2"/>
          <p:cNvSpPr/>
          <p:nvPr/>
        </p:nvSpPr>
        <p:spPr>
          <a:xfrm>
            <a:off x="1530813" y="4992709"/>
            <a:ext cx="6096000" cy="1631216"/>
          </a:xfrm>
          <a:prstGeom prst="rect">
            <a:avLst/>
          </a:prstGeom>
        </p:spPr>
        <p:txBody>
          <a:bodyPr>
            <a:spAutoFit/>
          </a:bodyPr>
          <a:lstStyle/>
          <a:p>
            <a:pPr marL="285750" indent="-285750">
              <a:buFont typeface="Arial" panose="020B0604020202020204" pitchFamily="34" charset="0"/>
              <a:buChar char="•"/>
            </a:pPr>
            <a:r>
              <a:rPr lang="en-GB" sz="2000" i="1" dirty="0">
                <a:latin typeface="Gill Sans MT" panose="020B0502020104020203" pitchFamily="34" charset="0"/>
              </a:rPr>
              <a:t>When did X happen?</a:t>
            </a:r>
          </a:p>
          <a:p>
            <a:pPr marL="285750" indent="-285750">
              <a:buFont typeface="Arial" panose="020B0604020202020204" pitchFamily="34" charset="0"/>
              <a:buChar char="•"/>
            </a:pPr>
            <a:r>
              <a:rPr lang="en-GB" sz="2000" i="1" dirty="0">
                <a:latin typeface="Gill Sans MT" panose="020B0502020104020203" pitchFamily="34" charset="0"/>
              </a:rPr>
              <a:t>Where was X when X happened?</a:t>
            </a:r>
          </a:p>
          <a:p>
            <a:pPr marL="285750" indent="-285750">
              <a:buFont typeface="Arial" panose="020B0604020202020204" pitchFamily="34" charset="0"/>
              <a:buChar char="•"/>
            </a:pPr>
            <a:r>
              <a:rPr lang="en-GB" sz="2000" i="1" dirty="0">
                <a:latin typeface="Gill Sans MT" panose="020B0502020104020203" pitchFamily="34" charset="0"/>
              </a:rPr>
              <a:t>How many X? </a:t>
            </a:r>
          </a:p>
          <a:p>
            <a:pPr marL="285750" indent="-285750">
              <a:buFont typeface="Arial" panose="020B0604020202020204" pitchFamily="34" charset="0"/>
              <a:buChar char="•"/>
            </a:pPr>
            <a:r>
              <a:rPr lang="en-GB" sz="2000" i="1" dirty="0">
                <a:latin typeface="Gill Sans MT" panose="020B0502020104020203" pitchFamily="34" charset="0"/>
              </a:rPr>
              <a:t>Who said X?</a:t>
            </a:r>
          </a:p>
          <a:p>
            <a:pPr marL="285750" indent="-285750">
              <a:buFont typeface="Arial" panose="020B0604020202020204" pitchFamily="34" charset="0"/>
              <a:buChar char="•"/>
            </a:pPr>
            <a:r>
              <a:rPr lang="en-GB" sz="2000" i="1" dirty="0">
                <a:latin typeface="Gill Sans MT" panose="020B0502020104020203" pitchFamily="34" charset="0"/>
              </a:rPr>
              <a:t>What did X do when X happened?</a:t>
            </a:r>
            <a:endParaRPr lang="en-GB" sz="2000" dirty="0"/>
          </a:p>
        </p:txBody>
      </p:sp>
      <p:pic>
        <p:nvPicPr>
          <p:cNvPr id="9"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0997131" y="6053269"/>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B4418AF-79EE-4355-B559-AD609320169B}"/>
              </a:ext>
            </a:extLst>
          </p:cNvPr>
          <p:cNvPicPr>
            <a:picLocks noChangeAspect="1"/>
          </p:cNvPicPr>
          <p:nvPr/>
        </p:nvPicPr>
        <p:blipFill>
          <a:blip r:embed="rId3"/>
          <a:stretch>
            <a:fillRect/>
          </a:stretch>
        </p:blipFill>
        <p:spPr>
          <a:xfrm>
            <a:off x="9996208" y="5712982"/>
            <a:ext cx="978276" cy="978276"/>
          </a:xfrm>
          <a:prstGeom prst="rect">
            <a:avLst/>
          </a:prstGeom>
        </p:spPr>
      </p:pic>
    </p:spTree>
    <p:extLst>
      <p:ext uri="{BB962C8B-B14F-4D97-AF65-F5344CB8AC3E}">
        <p14:creationId xmlns:p14="http://schemas.microsoft.com/office/powerpoint/2010/main" val="3830023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15153" y="787827"/>
            <a:ext cx="11037195" cy="769441"/>
          </a:xfrm>
          <a:prstGeom prst="rect">
            <a:avLst/>
          </a:prstGeom>
          <a:noFill/>
        </p:spPr>
        <p:txBody>
          <a:bodyPr wrap="square" rtlCol="0">
            <a:spAutoFit/>
          </a:bodyPr>
          <a:lstStyle/>
          <a:p>
            <a:r>
              <a:rPr lang="en-GB" sz="4400" b="1" dirty="0">
                <a:latin typeface="Gill Sans MT" panose="020B0502020104020203" pitchFamily="34" charset="0"/>
              </a:rPr>
              <a:t>How can you support your child at home?</a:t>
            </a:r>
          </a:p>
        </p:txBody>
      </p:sp>
      <p:sp>
        <p:nvSpPr>
          <p:cNvPr id="7" name="TextBox 6"/>
          <p:cNvSpPr txBox="1"/>
          <p:nvPr/>
        </p:nvSpPr>
        <p:spPr>
          <a:xfrm>
            <a:off x="4705389" y="1557268"/>
            <a:ext cx="2865549" cy="707886"/>
          </a:xfrm>
          <a:prstGeom prst="rect">
            <a:avLst/>
          </a:prstGeom>
          <a:noFill/>
        </p:spPr>
        <p:txBody>
          <a:bodyPr wrap="square" rtlCol="0">
            <a:spAutoFit/>
          </a:bodyPr>
          <a:lstStyle/>
          <a:p>
            <a:r>
              <a:rPr lang="en-GB" sz="4000" b="1" dirty="0">
                <a:solidFill>
                  <a:srgbClr val="FF0000"/>
                </a:solidFill>
                <a:latin typeface="Gill Sans MT" panose="020B0502020104020203" pitchFamily="34" charset="0"/>
              </a:rPr>
              <a:t>Inference</a:t>
            </a:r>
          </a:p>
        </p:txBody>
      </p:sp>
      <p:sp>
        <p:nvSpPr>
          <p:cNvPr id="2" name="Rectangle 1"/>
          <p:cNvSpPr/>
          <p:nvPr/>
        </p:nvSpPr>
        <p:spPr>
          <a:xfrm>
            <a:off x="515153" y="2273637"/>
            <a:ext cx="11292534" cy="3539430"/>
          </a:xfrm>
          <a:prstGeom prst="rect">
            <a:avLst/>
          </a:prstGeom>
        </p:spPr>
        <p:txBody>
          <a:bodyPr wrap="square">
            <a:spAutoFit/>
          </a:bodyPr>
          <a:lstStyle/>
          <a:p>
            <a:pPr marL="457200" indent="-457200">
              <a:buFont typeface="Arial" panose="020B0604020202020204" pitchFamily="34" charset="0"/>
              <a:buChar char="•"/>
            </a:pPr>
            <a:r>
              <a:rPr lang="en-GB" sz="3200" dirty="0">
                <a:latin typeface="Gill Sans MT" panose="020B0502020104020203" pitchFamily="34" charset="0"/>
              </a:rPr>
              <a:t>Talk about what you have been reading together and ask lots of questions that begin with ‘why’, ‘where’, ‘who’, ‘how’, ‘what’, ‘do you think….?’ </a:t>
            </a:r>
          </a:p>
          <a:p>
            <a:pPr marL="457200" indent="-457200">
              <a:buFont typeface="Arial" panose="020B0604020202020204" pitchFamily="34" charset="0"/>
              <a:buChar char="•"/>
            </a:pPr>
            <a:r>
              <a:rPr lang="en-GB" sz="3200" dirty="0">
                <a:latin typeface="Gill Sans MT" panose="020B0502020104020203" pitchFamily="34" charset="0"/>
              </a:rPr>
              <a:t>Encourage your child to </a:t>
            </a:r>
            <a:r>
              <a:rPr lang="en-GB" sz="3200" b="1" dirty="0">
                <a:latin typeface="Gill Sans MT" panose="020B0502020104020203" pitchFamily="34" charset="0"/>
              </a:rPr>
              <a:t>explain why they think something </a:t>
            </a:r>
            <a:r>
              <a:rPr lang="en-GB" sz="3200" dirty="0">
                <a:latin typeface="Gill Sans MT" panose="020B0502020104020203" pitchFamily="34" charset="0"/>
              </a:rPr>
              <a:t>and to refer back to the story to find evidence to back up their ideas.</a:t>
            </a:r>
          </a:p>
          <a:p>
            <a:pPr marL="457200" indent="-457200">
              <a:buFont typeface="Arial" panose="020B0604020202020204" pitchFamily="34" charset="0"/>
              <a:buChar char="•"/>
            </a:pPr>
            <a:r>
              <a:rPr lang="en-GB" sz="3200" dirty="0">
                <a:latin typeface="Gill Sans MT" panose="020B0502020104020203" pitchFamily="34" charset="0"/>
              </a:rPr>
              <a:t>‘What impression do you get of…? And why?’</a:t>
            </a:r>
          </a:p>
        </p:txBody>
      </p:sp>
      <p:pic>
        <p:nvPicPr>
          <p:cNvPr id="8" name="Picture 2" descr="http://src0.responsive.io/webp/w=250/http:/www.fcbinferno.com/wp-content/uploads/2014/04/DOF_logo-500x250.jpg">
            <a:extLst>
              <a:ext uri="{FF2B5EF4-FFF2-40B4-BE49-F238E27FC236}">
                <a16:creationId xmlns:a16="http://schemas.microsoft.com/office/drawing/2014/main" id="{EA49082E-331E-7449-8B56-07622ACE01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287669" y="6107367"/>
            <a:ext cx="978276" cy="57065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43943" y="179977"/>
            <a:ext cx="10779616" cy="707886"/>
          </a:xfrm>
          <a:prstGeom prst="rect">
            <a:avLst/>
          </a:prstGeom>
          <a:noFill/>
        </p:spPr>
        <p:txBody>
          <a:bodyPr wrap="square" rtlCol="0">
            <a:spAutoFit/>
          </a:bodyPr>
          <a:lstStyle/>
          <a:p>
            <a:pPr algn="ctr"/>
            <a:r>
              <a:rPr lang="en-GB" sz="4000" dirty="0">
                <a:solidFill>
                  <a:srgbClr val="0070C0"/>
                </a:solidFill>
                <a:latin typeface="Gill Sans Ultra Bold" panose="020B0A02020104020203" pitchFamily="34" charset="0"/>
              </a:rPr>
              <a:t>Reading</a:t>
            </a:r>
          </a:p>
        </p:txBody>
      </p:sp>
      <p:pic>
        <p:nvPicPr>
          <p:cNvPr id="10" name="Picture 9">
            <a:extLst>
              <a:ext uri="{FF2B5EF4-FFF2-40B4-BE49-F238E27FC236}">
                <a16:creationId xmlns:a16="http://schemas.microsoft.com/office/drawing/2014/main" id="{1EADD036-8092-47FB-A059-8907F1C65F64}"/>
              </a:ext>
            </a:extLst>
          </p:cNvPr>
          <p:cNvPicPr>
            <a:picLocks noChangeAspect="1"/>
          </p:cNvPicPr>
          <p:nvPr/>
        </p:nvPicPr>
        <p:blipFill>
          <a:blip r:embed="rId3"/>
          <a:stretch>
            <a:fillRect/>
          </a:stretch>
        </p:blipFill>
        <p:spPr>
          <a:xfrm>
            <a:off x="303924" y="5723056"/>
            <a:ext cx="978276" cy="978276"/>
          </a:xfrm>
          <a:prstGeom prst="rect">
            <a:avLst/>
          </a:prstGeom>
        </p:spPr>
      </p:pic>
    </p:spTree>
    <p:extLst>
      <p:ext uri="{BB962C8B-B14F-4D97-AF65-F5344CB8AC3E}">
        <p14:creationId xmlns:p14="http://schemas.microsoft.com/office/powerpoint/2010/main" val="35819192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69322"/>
            <a:ext cx="11504448" cy="1609344"/>
          </a:xfrm>
        </p:spPr>
        <p:txBody>
          <a:bodyPr>
            <a:normAutofit/>
          </a:bodyPr>
          <a:lstStyle/>
          <a:p>
            <a:pPr lvl="1" algn="r" rtl="0">
              <a:lnSpc>
                <a:spcPct val="90000"/>
              </a:lnSpc>
              <a:spcBef>
                <a:spcPct val="0"/>
              </a:spcBef>
            </a:pPr>
            <a:r>
              <a:rPr lang="en-GB" sz="2800" b="1" cap="none" dirty="0">
                <a:latin typeface="Gill Sans Ultra Bold" panose="020B0A02020104020203" pitchFamily="34" charset="77"/>
                <a:ea typeface="Century Gothic" charset="0"/>
                <a:cs typeface="Century Gothic" charset="0"/>
              </a:rPr>
              <a:t>What could I do at home to support my child?</a:t>
            </a:r>
            <a:endParaRPr lang="en-GB" sz="2800" b="1" dirty="0">
              <a:latin typeface="Gill Sans Ultra Bold" panose="020B0A02020104020203" pitchFamily="34" charset="77"/>
              <a:ea typeface="Century Gothic" charset="0"/>
              <a:cs typeface="Century Gothic" charset="0"/>
            </a:endParaRPr>
          </a:p>
        </p:txBody>
      </p:sp>
      <p:sp>
        <p:nvSpPr>
          <p:cNvPr id="2" name="TextBox 1">
            <a:extLst>
              <a:ext uri="{FF2B5EF4-FFF2-40B4-BE49-F238E27FC236}">
                <a16:creationId xmlns:a16="http://schemas.microsoft.com/office/drawing/2014/main" id="{45C4CF6B-B5FC-0D4B-9124-053985A54ED7}"/>
              </a:ext>
            </a:extLst>
          </p:cNvPr>
          <p:cNvSpPr txBox="1"/>
          <p:nvPr/>
        </p:nvSpPr>
        <p:spPr>
          <a:xfrm>
            <a:off x="198782" y="1487118"/>
            <a:ext cx="6009819" cy="4093428"/>
          </a:xfrm>
          <a:prstGeom prst="rect">
            <a:avLst/>
          </a:prstGeom>
          <a:solidFill>
            <a:srgbClr val="FFFF00">
              <a:alpha val="36000"/>
            </a:srgbClr>
          </a:solidFill>
        </p:spPr>
        <p:txBody>
          <a:bodyPr wrap="square" rtlCol="0">
            <a:spAutoFit/>
          </a:bodyPr>
          <a:lstStyle/>
          <a:p>
            <a:r>
              <a:rPr lang="en-GB" sz="2000" b="1" dirty="0">
                <a:latin typeface="Gill Sans MT" panose="020B0502020104020203" pitchFamily="34" charset="77"/>
              </a:rPr>
              <a:t>In the build up to SATs:</a:t>
            </a:r>
          </a:p>
          <a:p>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Encourage healthy learning habits e.g. support the completion of homework and revision tasks </a:t>
            </a:r>
            <a:r>
              <a:rPr lang="en-GB" sz="2000" i="1" dirty="0">
                <a:latin typeface="Gill Sans MT" panose="020B0502020104020203" pitchFamily="34" charset="77"/>
              </a:rPr>
              <a:t>(little and often is the most productive).</a:t>
            </a:r>
          </a:p>
          <a:p>
            <a:pPr marL="285750" indent="-285750">
              <a:buFont typeface="Wingdings" pitchFamily="2" charset="2"/>
              <a:buChar char="§"/>
            </a:pPr>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Create a revision timetable together and stick to it.</a:t>
            </a:r>
          </a:p>
          <a:p>
            <a:pPr marL="285750" indent="-285750">
              <a:buFont typeface="Wingdings" pitchFamily="2" charset="2"/>
              <a:buChar char="§"/>
            </a:pPr>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Use revision sites</a:t>
            </a:r>
          </a:p>
          <a:p>
            <a:pPr marL="285750" indent="-285750">
              <a:buFont typeface="Wingdings" pitchFamily="2" charset="2"/>
              <a:buChar char="§"/>
            </a:pPr>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Make use of revision text books </a:t>
            </a:r>
          </a:p>
          <a:p>
            <a:pPr marL="285750" indent="-285750">
              <a:buFont typeface="Wingdings" pitchFamily="2" charset="2"/>
              <a:buChar char="§"/>
            </a:pPr>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Ask us for additional resources </a:t>
            </a:r>
            <a:r>
              <a:rPr lang="en-GB" sz="2000" dirty="0">
                <a:latin typeface="Gill Sans MT" panose="020B0502020104020203" pitchFamily="34" charset="77"/>
                <a:sym typeface="Wingdings" pitchFamily="2" charset="2"/>
              </a:rPr>
              <a:t> </a:t>
            </a:r>
            <a:endParaRPr lang="en-GB" sz="2000" dirty="0">
              <a:latin typeface="Gill Sans MT" panose="020B0502020104020203" pitchFamily="34" charset="77"/>
            </a:endParaRPr>
          </a:p>
        </p:txBody>
      </p:sp>
      <p:sp>
        <p:nvSpPr>
          <p:cNvPr id="7" name="TextBox 6">
            <a:extLst>
              <a:ext uri="{FF2B5EF4-FFF2-40B4-BE49-F238E27FC236}">
                <a16:creationId xmlns:a16="http://schemas.microsoft.com/office/drawing/2014/main" id="{EA9C90B5-9FA5-9244-AF97-5C0DC1480745}"/>
              </a:ext>
            </a:extLst>
          </p:cNvPr>
          <p:cNvSpPr txBox="1"/>
          <p:nvPr/>
        </p:nvSpPr>
        <p:spPr>
          <a:xfrm>
            <a:off x="6465231" y="1606388"/>
            <a:ext cx="5527987" cy="2554545"/>
          </a:xfrm>
          <a:prstGeom prst="rect">
            <a:avLst/>
          </a:prstGeom>
          <a:solidFill>
            <a:srgbClr val="FF8AD8">
              <a:alpha val="36000"/>
            </a:srgbClr>
          </a:solidFill>
        </p:spPr>
        <p:txBody>
          <a:bodyPr wrap="square" rtlCol="0">
            <a:spAutoFit/>
          </a:bodyPr>
          <a:lstStyle/>
          <a:p>
            <a:r>
              <a:rPr lang="en-GB" sz="2000" b="1" dirty="0">
                <a:latin typeface="Gill Sans MT" panose="020B0502020104020203" pitchFamily="34" charset="77"/>
              </a:rPr>
              <a:t>During SATs week:</a:t>
            </a:r>
          </a:p>
          <a:p>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Not putting children under too much pressure. </a:t>
            </a:r>
          </a:p>
          <a:p>
            <a:pPr marL="285750" indent="-285750">
              <a:buFont typeface="Wingdings" pitchFamily="2" charset="2"/>
              <a:buChar char="§"/>
            </a:pPr>
            <a:endParaRPr lang="en-GB" sz="2000" dirty="0">
              <a:latin typeface="Gill Sans MT" panose="020B0502020104020203" pitchFamily="34" charset="77"/>
            </a:endParaRPr>
          </a:p>
          <a:p>
            <a:pPr marL="285750" indent="-285750">
              <a:buFont typeface="Wingdings" pitchFamily="2" charset="2"/>
              <a:buChar char="§"/>
            </a:pPr>
            <a:r>
              <a:rPr lang="en-GB" sz="2000" dirty="0">
                <a:latin typeface="Gill Sans MT" panose="020B0502020104020203" pitchFamily="34" charset="77"/>
              </a:rPr>
              <a:t>Ensuring children arrive for school:</a:t>
            </a:r>
          </a:p>
          <a:p>
            <a:pPr marL="360363"/>
            <a:r>
              <a:rPr lang="en-GB" sz="2000" dirty="0">
                <a:latin typeface="Gill Sans MT" panose="020B0502020104020203" pitchFamily="34" charset="77"/>
              </a:rPr>
              <a:t>- in good time</a:t>
            </a:r>
          </a:p>
          <a:p>
            <a:pPr marL="360363"/>
            <a:r>
              <a:rPr lang="en-GB" sz="2000" dirty="0">
                <a:latin typeface="Gill Sans MT" panose="020B0502020104020203" pitchFamily="34" charset="77"/>
              </a:rPr>
              <a:t>- having had breakfast</a:t>
            </a:r>
          </a:p>
          <a:p>
            <a:pPr marL="360363"/>
            <a:r>
              <a:rPr lang="en-GB" sz="2000" dirty="0">
                <a:latin typeface="Gill Sans MT" panose="020B0502020104020203" pitchFamily="34" charset="77"/>
              </a:rPr>
              <a:t>- having gone to bed at a reasonable time</a:t>
            </a:r>
          </a:p>
        </p:txBody>
      </p:sp>
      <p:pic>
        <p:nvPicPr>
          <p:cNvPr id="3" name="Picture 2">
            <a:extLst>
              <a:ext uri="{FF2B5EF4-FFF2-40B4-BE49-F238E27FC236}">
                <a16:creationId xmlns:a16="http://schemas.microsoft.com/office/drawing/2014/main" id="{796AC589-7EE6-EE4D-A3CD-D85F82103F34}"/>
              </a:ext>
            </a:extLst>
          </p:cNvPr>
          <p:cNvPicPr>
            <a:picLocks noChangeAspect="1"/>
          </p:cNvPicPr>
          <p:nvPr/>
        </p:nvPicPr>
        <p:blipFill>
          <a:blip r:embed="rId2"/>
          <a:stretch>
            <a:fillRect/>
          </a:stretch>
        </p:blipFill>
        <p:spPr>
          <a:xfrm>
            <a:off x="7297488" y="4841389"/>
            <a:ext cx="3831021" cy="1561961"/>
          </a:xfrm>
          <a:prstGeom prst="rect">
            <a:avLst/>
          </a:prstGeom>
        </p:spPr>
      </p:pic>
      <p:pic>
        <p:nvPicPr>
          <p:cNvPr id="9" name="Picture 2" descr="http://src0.responsive.io/webp/w=250/http:/www.fcbinferno.com/wp-content/uploads/2014/04/DOF_logo-500x250.jpg">
            <a:extLst>
              <a:ext uri="{FF2B5EF4-FFF2-40B4-BE49-F238E27FC236}">
                <a16:creationId xmlns:a16="http://schemas.microsoft.com/office/drawing/2014/main" id="{68B478E6-7424-FC48-9270-C0C8A7281D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287669" y="61180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D1D1EB7-043F-4EF9-8564-5E58C792293A}"/>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84440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3924" y="-142521"/>
            <a:ext cx="11504448" cy="1609344"/>
          </a:xfrm>
        </p:spPr>
        <p:txBody>
          <a:bodyPr>
            <a:normAutofit/>
          </a:bodyPr>
          <a:lstStyle/>
          <a:p>
            <a:pPr lvl="1" algn="ctr" rtl="0">
              <a:lnSpc>
                <a:spcPct val="90000"/>
              </a:lnSpc>
              <a:spcBef>
                <a:spcPct val="0"/>
              </a:spcBef>
            </a:pPr>
            <a:r>
              <a:rPr lang="en-GB" sz="2400" b="1" cap="none" dirty="0">
                <a:latin typeface="Gill Sans Ultra Bold" panose="020B0A02020104020203" pitchFamily="34" charset="77"/>
                <a:ea typeface="Century Gothic" charset="0"/>
                <a:cs typeface="Century Gothic" charset="0"/>
              </a:rPr>
              <a:t>Friday Fun Day!</a:t>
            </a:r>
            <a:endParaRPr lang="en-GB" sz="2400" b="1" dirty="0">
              <a:latin typeface="Gill Sans Ultra Bold" panose="020B0A02020104020203" pitchFamily="34" charset="77"/>
              <a:ea typeface="Century Gothic" charset="0"/>
              <a:cs typeface="Century Gothic" charset="0"/>
            </a:endParaRPr>
          </a:p>
        </p:txBody>
      </p:sp>
      <p:sp>
        <p:nvSpPr>
          <p:cNvPr id="2" name="TextBox 1">
            <a:extLst>
              <a:ext uri="{FF2B5EF4-FFF2-40B4-BE49-F238E27FC236}">
                <a16:creationId xmlns:a16="http://schemas.microsoft.com/office/drawing/2014/main" id="{45C4CF6B-B5FC-0D4B-9124-053985A54ED7}"/>
              </a:ext>
            </a:extLst>
          </p:cNvPr>
          <p:cNvSpPr txBox="1"/>
          <p:nvPr/>
        </p:nvSpPr>
        <p:spPr>
          <a:xfrm>
            <a:off x="303924" y="1228397"/>
            <a:ext cx="5792076" cy="3785652"/>
          </a:xfrm>
          <a:prstGeom prst="rect">
            <a:avLst/>
          </a:prstGeom>
          <a:solidFill>
            <a:srgbClr val="FFFF00">
              <a:alpha val="36000"/>
            </a:srgbClr>
          </a:solidFill>
        </p:spPr>
        <p:txBody>
          <a:bodyPr wrap="square" rtlCol="0">
            <a:spAutoFit/>
          </a:bodyPr>
          <a:lstStyle/>
          <a:p>
            <a:r>
              <a:rPr lang="en-GB" sz="2000" b="1" dirty="0">
                <a:latin typeface="Gill Sans MT" panose="020B0502020104020203" pitchFamily="34" charset="77"/>
              </a:rPr>
              <a:t>To celebrate all our children’s hard work this year, we will use the last day of SATs week to have some fun!</a:t>
            </a:r>
          </a:p>
          <a:p>
            <a:endParaRPr lang="en-GB" sz="2000" b="1" dirty="0">
              <a:latin typeface="Gill Sans MT" panose="020B0502020104020203" pitchFamily="34" charset="77"/>
            </a:endParaRPr>
          </a:p>
          <a:p>
            <a:r>
              <a:rPr lang="en-GB" sz="2000" b="1" dirty="0">
                <a:latin typeface="Gill Sans MT" panose="020B0502020104020203" pitchFamily="34" charset="77"/>
              </a:rPr>
              <a:t>This year we will be: </a:t>
            </a:r>
          </a:p>
          <a:p>
            <a:endParaRPr lang="en-GB" sz="2000" b="1" dirty="0">
              <a:latin typeface="Gill Sans MT" panose="020B0502020104020203" pitchFamily="34" charset="77"/>
            </a:endParaRPr>
          </a:p>
          <a:p>
            <a:pPr marL="285750" indent="-285750">
              <a:buFontTx/>
              <a:buChar char="-"/>
            </a:pPr>
            <a:r>
              <a:rPr lang="en-GB" sz="2000" b="1" dirty="0">
                <a:latin typeface="Gill Sans MT" panose="020B0502020104020203" pitchFamily="34" charset="77"/>
              </a:rPr>
              <a:t>Giving the children a range of activities to choose from in the morning (art, sports, games etc.)</a:t>
            </a:r>
          </a:p>
          <a:p>
            <a:endParaRPr lang="en-GB" sz="2000" b="1" dirty="0">
              <a:latin typeface="Gill Sans MT" panose="020B0502020104020203" pitchFamily="34" charset="77"/>
            </a:endParaRPr>
          </a:p>
          <a:p>
            <a:pPr marL="285750" indent="-285750">
              <a:buFontTx/>
              <a:buChar char="-"/>
            </a:pPr>
            <a:r>
              <a:rPr lang="en-GB" sz="2000" b="1" dirty="0">
                <a:latin typeface="Gill Sans MT" panose="020B0502020104020203" pitchFamily="34" charset="77"/>
              </a:rPr>
              <a:t>In the afternoon we will watch a film and relax - they deserve it!</a:t>
            </a:r>
            <a:endParaRPr lang="en-GB" sz="2000" dirty="0">
              <a:latin typeface="Gill Sans MT" panose="020B0502020104020203" pitchFamily="34" charset="77"/>
            </a:endParaRPr>
          </a:p>
        </p:txBody>
      </p:sp>
      <p:sp>
        <p:nvSpPr>
          <p:cNvPr id="7" name="TextBox 6">
            <a:extLst>
              <a:ext uri="{FF2B5EF4-FFF2-40B4-BE49-F238E27FC236}">
                <a16:creationId xmlns:a16="http://schemas.microsoft.com/office/drawing/2014/main" id="{EA9C90B5-9FA5-9244-AF97-5C0DC1480745}"/>
              </a:ext>
            </a:extLst>
          </p:cNvPr>
          <p:cNvSpPr txBox="1"/>
          <p:nvPr/>
        </p:nvSpPr>
        <p:spPr>
          <a:xfrm>
            <a:off x="6465231" y="2030457"/>
            <a:ext cx="5086511" cy="1938992"/>
          </a:xfrm>
          <a:prstGeom prst="rect">
            <a:avLst/>
          </a:prstGeom>
          <a:solidFill>
            <a:srgbClr val="FF8AD8">
              <a:alpha val="36000"/>
            </a:srgbClr>
          </a:solidFill>
        </p:spPr>
        <p:txBody>
          <a:bodyPr wrap="square" rtlCol="0">
            <a:spAutoFit/>
          </a:bodyPr>
          <a:lstStyle/>
          <a:p>
            <a:pPr algn="ctr"/>
            <a:r>
              <a:rPr lang="en-GB" sz="2400" b="1" dirty="0">
                <a:latin typeface="Gill Sans MT" panose="020B0502020104020203" pitchFamily="34" charset="77"/>
              </a:rPr>
              <a:t>Year 6 End of  Year Celebration! </a:t>
            </a:r>
          </a:p>
          <a:p>
            <a:pPr algn="ctr"/>
            <a:endParaRPr lang="en-GB" sz="2400" b="1" dirty="0">
              <a:latin typeface="Gill Sans MT" panose="020B0502020104020203" pitchFamily="34" charset="77"/>
            </a:endParaRPr>
          </a:p>
          <a:p>
            <a:pPr algn="ctr"/>
            <a:r>
              <a:rPr lang="en-GB" sz="2400" b="1" dirty="0">
                <a:latin typeface="Gill Sans MT" panose="020B0502020104020203" pitchFamily="34" charset="77"/>
              </a:rPr>
              <a:t> </a:t>
            </a:r>
          </a:p>
          <a:p>
            <a:pPr algn="ctr"/>
            <a:endParaRPr lang="en-GB" sz="2400" b="1" dirty="0">
              <a:latin typeface="Gill Sans MT" panose="020B0502020104020203" pitchFamily="34" charset="77"/>
            </a:endParaRPr>
          </a:p>
          <a:p>
            <a:pPr algn="ctr"/>
            <a:r>
              <a:rPr lang="en-GB" sz="2400" b="1" dirty="0">
                <a:latin typeface="Gill Sans MT" panose="020B0502020104020203" pitchFamily="34" charset="77"/>
              </a:rPr>
              <a:t>More details to come! </a:t>
            </a:r>
            <a:endParaRPr lang="en-GB" sz="2400" dirty="0">
              <a:latin typeface="Gill Sans MT" panose="020B0502020104020203" pitchFamily="34" charset="77"/>
            </a:endParaRPr>
          </a:p>
        </p:txBody>
      </p:sp>
      <p:pic>
        <p:nvPicPr>
          <p:cNvPr id="3" name="Picture 2">
            <a:extLst>
              <a:ext uri="{FF2B5EF4-FFF2-40B4-BE49-F238E27FC236}">
                <a16:creationId xmlns:a16="http://schemas.microsoft.com/office/drawing/2014/main" id="{796AC589-7EE6-EE4D-A3CD-D85F82103F34}"/>
              </a:ext>
            </a:extLst>
          </p:cNvPr>
          <p:cNvPicPr>
            <a:picLocks noChangeAspect="1"/>
          </p:cNvPicPr>
          <p:nvPr/>
        </p:nvPicPr>
        <p:blipFill>
          <a:blip r:embed="rId2"/>
          <a:stretch>
            <a:fillRect/>
          </a:stretch>
        </p:blipFill>
        <p:spPr>
          <a:xfrm>
            <a:off x="7092977" y="4633888"/>
            <a:ext cx="3831021" cy="1561961"/>
          </a:xfrm>
          <a:prstGeom prst="rect">
            <a:avLst/>
          </a:prstGeom>
        </p:spPr>
      </p:pic>
      <p:pic>
        <p:nvPicPr>
          <p:cNvPr id="9" name="Picture 2" descr="http://src0.responsive.io/webp/w=250/http:/www.fcbinferno.com/wp-content/uploads/2014/04/DOF_logo-500x250.jpg">
            <a:extLst>
              <a:ext uri="{FF2B5EF4-FFF2-40B4-BE49-F238E27FC236}">
                <a16:creationId xmlns:a16="http://schemas.microsoft.com/office/drawing/2014/main" id="{68B478E6-7424-FC48-9270-C0C8A7281D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17" t="11676" r="15695" b="9471"/>
          <a:stretch/>
        </p:blipFill>
        <p:spPr bwMode="auto">
          <a:xfrm>
            <a:off x="1287669" y="61180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D76195E-F6BC-43CB-92AB-84495441184D}"/>
              </a:ext>
            </a:extLst>
          </p:cNvPr>
          <p:cNvPicPr>
            <a:picLocks noChangeAspect="1"/>
          </p:cNvPicPr>
          <p:nvPr/>
        </p:nvPicPr>
        <p:blipFill>
          <a:blip r:embed="rId4"/>
          <a:stretch>
            <a:fillRect/>
          </a:stretch>
        </p:blipFill>
        <p:spPr>
          <a:xfrm>
            <a:off x="303924" y="5723056"/>
            <a:ext cx="978276" cy="978276"/>
          </a:xfrm>
          <a:prstGeom prst="rect">
            <a:avLst/>
          </a:prstGeom>
        </p:spPr>
      </p:pic>
    </p:spTree>
    <p:extLst>
      <p:ext uri="{BB962C8B-B14F-4D97-AF65-F5344CB8AC3E}">
        <p14:creationId xmlns:p14="http://schemas.microsoft.com/office/powerpoint/2010/main" val="111628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par>
                                <p:cTn id="8" presetID="9"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673143" y="91495"/>
            <a:ext cx="11504448" cy="1609344"/>
          </a:xfrm>
        </p:spPr>
        <p:txBody>
          <a:bodyPr>
            <a:normAutofit/>
          </a:bodyPr>
          <a:lstStyle/>
          <a:p>
            <a:pPr lvl="1" algn="ctr" rtl="0">
              <a:lnSpc>
                <a:spcPct val="90000"/>
              </a:lnSpc>
              <a:spcBef>
                <a:spcPct val="0"/>
              </a:spcBef>
            </a:pPr>
            <a:r>
              <a:rPr lang="en-GB" sz="2400" b="1" cap="none" dirty="0">
                <a:latin typeface="Gill Sans Ultra Bold" panose="020B0A02020104020203" pitchFamily="34" charset="77"/>
                <a:ea typeface="Century Gothic" charset="0"/>
                <a:cs typeface="Century Gothic" charset="0"/>
              </a:rPr>
              <a:t>Something we share with the children…</a:t>
            </a:r>
            <a:endParaRPr lang="en-GB" sz="2400" b="1" dirty="0">
              <a:latin typeface="Gill Sans Ultra Bold" panose="020B0A02020104020203" pitchFamily="34" charset="77"/>
              <a:ea typeface="Century Gothic" charset="0"/>
              <a:cs typeface="Century Gothic" charset="0"/>
            </a:endParaRPr>
          </a:p>
        </p:txBody>
      </p:sp>
      <p:pic>
        <p:nvPicPr>
          <p:cNvPr id="9" name="Picture 2" descr="http://src0.responsive.io/webp/w=250/http:/www.fcbinferno.com/wp-content/uploads/2014/04/DOF_logo-500x250.jpg">
            <a:extLst>
              <a:ext uri="{FF2B5EF4-FFF2-40B4-BE49-F238E27FC236}">
                <a16:creationId xmlns:a16="http://schemas.microsoft.com/office/drawing/2014/main" id="{68B478E6-7424-FC48-9270-C0C8A7281DC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17" t="11676" r="15695" b="9471"/>
          <a:stretch/>
        </p:blipFill>
        <p:spPr bwMode="auto">
          <a:xfrm>
            <a:off x="1315511" y="6080622"/>
            <a:ext cx="978276" cy="5706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13499CC-0A30-C1E6-263F-0C1D7E465B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2919" y="0"/>
            <a:ext cx="4079081" cy="6858000"/>
          </a:xfrm>
          <a:prstGeom prst="rect">
            <a:avLst/>
          </a:prstGeom>
        </p:spPr>
      </p:pic>
      <p:pic>
        <p:nvPicPr>
          <p:cNvPr id="34818" name="Picture 2" descr="Closing Slides PowerPoint Template - PPT Slides">
            <a:extLst>
              <a:ext uri="{FF2B5EF4-FFF2-40B4-BE49-F238E27FC236}">
                <a16:creationId xmlns:a16="http://schemas.microsoft.com/office/drawing/2014/main" id="{A881676E-E834-D17D-D09E-53EC987882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368"/>
          <a:stretch/>
        </p:blipFill>
        <p:spPr bwMode="auto">
          <a:xfrm>
            <a:off x="1499222" y="1821147"/>
            <a:ext cx="5159719" cy="35459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21634AB-E185-4EC9-8B34-5E1A9FF289B7}"/>
              </a:ext>
            </a:extLst>
          </p:cNvPr>
          <p:cNvPicPr>
            <a:picLocks noChangeAspect="1"/>
          </p:cNvPicPr>
          <p:nvPr/>
        </p:nvPicPr>
        <p:blipFill>
          <a:blip r:embed="rId5"/>
          <a:stretch>
            <a:fillRect/>
          </a:stretch>
        </p:blipFill>
        <p:spPr>
          <a:xfrm>
            <a:off x="303924" y="5723056"/>
            <a:ext cx="978276" cy="978276"/>
          </a:xfrm>
          <a:prstGeom prst="rect">
            <a:avLst/>
          </a:prstGeom>
        </p:spPr>
      </p:pic>
    </p:spTree>
    <p:extLst>
      <p:ext uri="{BB962C8B-B14F-4D97-AF65-F5344CB8AC3E}">
        <p14:creationId xmlns:p14="http://schemas.microsoft.com/office/powerpoint/2010/main" val="4146801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396</TotalTime>
  <Words>1691</Words>
  <Application>Microsoft Office PowerPoint</Application>
  <PresentationFormat>Widescreen</PresentationFormat>
  <Paragraphs>226</Paragraphs>
  <Slides>31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Calibri</vt:lpstr>
      <vt:lpstr>Calibri Light</vt:lpstr>
      <vt:lpstr>Century Gothic</vt:lpstr>
      <vt:lpstr>Gill Sans MT</vt:lpstr>
      <vt:lpstr>Gill Sans Ultra Bold</vt:lpstr>
      <vt:lpstr>Rockwell Extra Bold</vt:lpstr>
      <vt:lpstr>Wingdings</vt:lpstr>
      <vt:lpstr>Office Theme</vt:lpstr>
      <vt:lpstr>2026 KS2 SATs </vt:lpstr>
      <vt:lpstr>What’s the point?</vt:lpstr>
      <vt:lpstr>What do the SATs assess?</vt:lpstr>
      <vt:lpstr>What SATs will my child be sitting?</vt:lpstr>
      <vt:lpstr>Access Arrangements</vt:lpstr>
      <vt:lpstr>The Results</vt:lpstr>
      <vt:lpstr>PowerPoint Presentation</vt:lpstr>
      <vt:lpstr>What are            doing to support my child?</vt:lpstr>
      <vt:lpstr>What are            doing to support my child?</vt:lpstr>
      <vt:lpstr>What could I do at home to support my child?</vt:lpstr>
      <vt:lpstr>What could I do at home to support my child?</vt:lpstr>
      <vt:lpstr>Mathematics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could I do at home to support my child?</vt:lpstr>
      <vt:lpstr>Friday Fun Day!</vt:lpstr>
      <vt:lpstr>Something we share with the children…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Chamberlain Samantha</cp:lastModifiedBy>
  <cp:revision>70</cp:revision>
  <dcterms:created xsi:type="dcterms:W3CDTF">2018-01-14T18:31:41Z</dcterms:created>
  <dcterms:modified xsi:type="dcterms:W3CDTF">2025-11-27T11:41:18Z</dcterms:modified>
</cp:coreProperties>
</file>